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404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88" r:id="rId22"/>
    <p:sldId id="289" r:id="rId23"/>
    <p:sldId id="290" r:id="rId24"/>
    <p:sldId id="291" r:id="rId25"/>
    <p:sldId id="292" r:id="rId26"/>
    <p:sldId id="279" r:id="rId27"/>
    <p:sldId id="294" r:id="rId28"/>
    <p:sldId id="295" r:id="rId29"/>
    <p:sldId id="296" r:id="rId30"/>
    <p:sldId id="297" r:id="rId31"/>
    <p:sldId id="298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8" r:id="rId57"/>
    <p:sldId id="326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5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53" r:id="rId97"/>
    <p:sldId id="398" r:id="rId98"/>
    <p:sldId id="399" r:id="rId99"/>
    <p:sldId id="400" r:id="rId100"/>
    <p:sldId id="401" r:id="rId101"/>
    <p:sldId id="402" r:id="rId102"/>
    <p:sldId id="403" r:id="rId103"/>
    <p:sldId id="354" r:id="rId104"/>
    <p:sldId id="407" r:id="rId105"/>
    <p:sldId id="408" r:id="rId106"/>
    <p:sldId id="409" r:id="rId107"/>
    <p:sldId id="410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371" r:id="rId117"/>
    <p:sldId id="405" r:id="rId118"/>
    <p:sldId id="376" r:id="rId119"/>
    <p:sldId id="378" r:id="rId120"/>
    <p:sldId id="379" r:id="rId121"/>
    <p:sldId id="380" r:id="rId122"/>
    <p:sldId id="383" r:id="rId123"/>
    <p:sldId id="384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406" r:id="rId134"/>
    <p:sldId id="396" r:id="rId135"/>
    <p:sldId id="397" r:id="rId136"/>
    <p:sldId id="280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E2CC-34B8-4252-BFDC-4373184B8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A778A-41DD-4725-81A8-037E82307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5B188-798B-4A4B-A2EE-D2E51082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9DA6-3711-4FD2-8205-E30E67EA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1AA9C-66F6-40BA-A6DA-B04A9C54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C583-DF05-4D77-A508-8FD6ED3E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18F3B-3695-4278-9B70-FF5BDE234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3B29D-6AC3-4C93-80F9-137E30B8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F2A2A-696F-497C-8F7C-90983FB1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49706-7819-4B11-9CA3-9FA155ED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8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5940A-B337-44CD-9ABD-DE740AFC30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70651B-56F4-474D-9188-F3F74FB6A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6F38B-4069-4F08-A451-89BB92B6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92308-6F6D-4896-BFA0-6752E96E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9950E-5CA9-4842-90C2-70D78178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9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3062-F2B2-440A-9BF1-CFA2C267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1D280-41D9-46A2-B314-E9E56A3A8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51024-A887-4AC7-8008-D08B2CAB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60021-FA48-44D1-9C79-D96D52265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58851-78CE-4E96-BA18-40DA1F60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8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EA6D-E023-4906-8B56-3E5BEB7F6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81BD4-6D04-4284-94C6-9FEB18848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ACA6E-E092-4A8B-A8A3-5F66F3DB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7927D-077C-4216-A57E-5DDE6F4CA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ECB6C-A770-4A3D-85CE-AD8C6241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2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C71B-A856-4687-BC92-3BCB3293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26B66-436B-43BA-B2CF-CF54EFF28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ABE83-9E13-4182-A907-C76191523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C8568-11C4-41FB-B082-36FDCE84C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C3578-5C14-4CD8-BB17-A6FA80CE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3FDD6-F65F-4382-A878-5E9F1C27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0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2C83-6E7A-4939-A458-D8C3700A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364AC-ACD8-4211-B5B9-050370D4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FFBFD-2368-4386-94C8-C24F5696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EACAB-B122-47BD-B8AE-A619CC791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30D1A-ED50-4F15-ACE2-E0ACC7AB6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69510-B323-428B-B4C7-8153E17AE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A310C7-CE48-406B-92F1-9B5274C9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D52A6-AFF8-49D7-9F21-6D5F8046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3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ABA2-CB77-41F8-A589-80C2F557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000C8-908E-4548-A7D2-7EECE884A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193C9-0C5A-4F3B-9B17-A4550F98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FA794-3C2B-4DCF-A12A-DC56856D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7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E57CE-BB23-4EE1-8E01-0887D6D7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8C655-6AC6-4F5D-A2A5-7BDF8D5E3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B9C8F-7532-42B4-9145-790EF0DA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9DF5-EB99-4CFB-9783-1E658AC9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1488E-B0CC-460D-AC2E-3F0AE80B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D19A9-171A-4C15-BE85-455B55443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42E85-03B7-448E-9F47-D8FABDBF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1F16C-9E86-4243-80B6-418BF828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97D1B-AB36-41EE-8422-55BBF344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8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A4BA-4F46-49B5-A8B2-2414A2F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E4E0E2-EEB9-4C3E-9305-BB28E6EC9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1C45A-358F-4944-B422-8BECD0162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4ACC9-CC34-4AED-89DB-EC5ABE31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1757-EFCE-4828-BCFA-BCE72D9E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199D5-9BE6-4DDE-84CE-5718EA89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8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6276D-E520-4027-A11D-90AA448A9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B7785-7B22-4CDF-A121-0E2C0E91B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9FE2-AF7B-4E07-A030-8573FD5AF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F9536-1E7C-4CA4-8F2A-75060F90BB2B}" type="datetimeFigureOut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A570B-66DC-4CA1-AC98-EF7F33ADF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621F-2DE0-4AEB-86B5-FA9695075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B8C34-FACA-47B7-8AAF-498976A2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6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4.png"/><Relationship Id="rId7" Type="http://schemas.openxmlformats.org/officeDocument/2006/relationships/image" Target="../media/image72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74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6.png"/><Relationship Id="rId4" Type="http://schemas.openxmlformats.org/officeDocument/2006/relationships/image" Target="../media/image78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76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84.png"/><Relationship Id="rId10" Type="http://schemas.openxmlformats.org/officeDocument/2006/relationships/image" Target="../media/image80.svg"/><Relationship Id="rId4" Type="http://schemas.openxmlformats.org/officeDocument/2006/relationships/image" Target="../media/image82.svg"/><Relationship Id="rId9" Type="http://schemas.openxmlformats.org/officeDocument/2006/relationships/image" Target="../media/image7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w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uning_(morphology)" TargetMode="External"/><Relationship Id="rId2" Type="http://schemas.openxmlformats.org/officeDocument/2006/relationships/hyperlink" Target="http://inside.mines.edu/~whoff/courses/EENG510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E0DA-2E1D-4491-9300-B6D85526D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Morphological Image Processing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59F48-2C20-456A-949A-DCED5FE562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Mr. Sunanda Das</a:t>
            </a:r>
          </a:p>
          <a:p>
            <a:r>
              <a:rPr lang="en-US" dirty="0"/>
              <a:t>Assistant Professor, Dept. of CSE, KUET</a:t>
            </a:r>
          </a:p>
        </p:txBody>
      </p:sp>
    </p:spTree>
    <p:extLst>
      <p:ext uri="{BB962C8B-B14F-4D97-AF65-F5344CB8AC3E}">
        <p14:creationId xmlns:p14="http://schemas.microsoft.com/office/powerpoint/2010/main" val="3041409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3C61-AE5D-48F0-8761-72DD2C0D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1E8239-1181-4779-80E3-CFF590B98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591" y="1765190"/>
            <a:ext cx="4895886" cy="50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102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0458-D71B-418D-9F3F-ED164DA5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15C12E-D4EE-47A6-B6F2-8CD39DA5F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260" y="1647825"/>
            <a:ext cx="3295650" cy="252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7FE2F1-F926-4E36-97D2-C169602A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090" y="1773407"/>
            <a:ext cx="3295650" cy="243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8FC58C-2ABA-4698-B887-C6BA3E638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0944" y="4294527"/>
            <a:ext cx="2476501" cy="47841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1A766B8-2FB6-4F6E-AC5D-7C8276B24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492" y="4533735"/>
            <a:ext cx="7559975" cy="95366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8D32B8-0D03-490B-A972-AD8D74BA7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0928" y="5849187"/>
            <a:ext cx="7504539" cy="9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612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6AC8-EB28-45C0-B4AB-7D2A13B26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2FE5EA-5A86-4E74-A83D-548F63503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755" y="2545874"/>
            <a:ext cx="3295650" cy="2514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CBBEB32-F3C8-4929-8DDA-44C383637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1593" y="5134035"/>
            <a:ext cx="2827973" cy="1039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6525D3-C17B-402A-AE7D-70CA5AD0A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510" y="2545874"/>
            <a:ext cx="3314700" cy="2514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64A7F9-784F-4097-8B90-04926FFF7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5346514"/>
            <a:ext cx="4050983" cy="5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961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24D5-1E0A-4303-900E-C9F8AB3A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1285E4-D623-431C-B012-353D8305F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5697" y="2493484"/>
            <a:ext cx="2549351" cy="19434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682D1EE-A2D4-4BFB-87AB-5AFE79201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9539" y="4660808"/>
            <a:ext cx="1955483" cy="333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50BA9-96F6-448A-B3A3-90AE4547A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547590"/>
            <a:ext cx="2519211" cy="18639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F8F5C0-2C32-4EC4-90D0-C1AC6154E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9658" y="4677539"/>
            <a:ext cx="1893051" cy="365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34222-B322-486F-BE67-5683A20858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405" y="2502913"/>
            <a:ext cx="2549350" cy="193398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FFF9436-DBE2-4F00-A715-384ACB463F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2405" y="4728627"/>
            <a:ext cx="2239325" cy="3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019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716B-C7D1-4ECE-B329-266CD129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Pruning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73ED96-72D0-4CC0-9617-6F23BA729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5298" y="365125"/>
            <a:ext cx="6897024" cy="608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72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4BDA-25E9-4521-B2A2-404F2EBD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835B3-A4B8-4757-857D-8D9CEE488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Morphological reconstruction that involves two images and a structuring element. </a:t>
            </a:r>
          </a:p>
          <a:p>
            <a:r>
              <a:rPr lang="en-US" dirty="0"/>
              <a:t>One image, the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</a:t>
            </a:r>
            <a:r>
              <a:rPr lang="en-US" dirty="0"/>
              <a:t>, contains the starting points for the transformation. </a:t>
            </a:r>
          </a:p>
          <a:p>
            <a:r>
              <a:rPr lang="en-US" dirty="0"/>
              <a:t>The other image, the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en-US" dirty="0"/>
              <a:t>, constrains the transformation. The structuring element is used to define connectivity</a:t>
            </a:r>
          </a:p>
        </p:txBody>
      </p:sp>
    </p:spTree>
    <p:extLst>
      <p:ext uri="{BB962C8B-B14F-4D97-AF65-F5344CB8AC3E}">
        <p14:creationId xmlns:p14="http://schemas.microsoft.com/office/powerpoint/2010/main" val="29377992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3F9E-A0F7-4D08-81E1-E703E138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Geodesic dilation and erosion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4FE3-6455-44CB-B776-9FCECE802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F denote the marker image and G the mask image.</a:t>
            </a:r>
          </a:p>
          <a:p>
            <a:r>
              <a:rPr lang="en-US" dirty="0"/>
              <a:t>The </a:t>
            </a:r>
            <a:r>
              <a:rPr lang="en-US" i="1" dirty="0"/>
              <a:t>geodesic dilation </a:t>
            </a:r>
            <a:r>
              <a:rPr lang="en-US" dirty="0"/>
              <a:t>of size 1 of the marker image with respect to the mask </a:t>
            </a:r>
          </a:p>
          <a:p>
            <a:endParaRPr lang="en-US" dirty="0"/>
          </a:p>
          <a:p>
            <a:r>
              <a:rPr lang="en-US" dirty="0"/>
              <a:t>The geodesic dilation of size n of F with respect G to is defined as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99712-A436-4E17-A728-17A19DED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64" y="3047647"/>
            <a:ext cx="4164616" cy="621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F2D5C-FBEB-4C4D-B66B-0D2E8882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23" y="4580025"/>
            <a:ext cx="32289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37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9D8CD-6E33-4F0B-8A15-A3DEF47BF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86" y="1462087"/>
            <a:ext cx="11149209" cy="41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054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9950-FD63-4A1D-B5FD-AD6BAB85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Geodesic erosion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21A922-ABAB-4C5A-9362-B2F264D09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9700"/>
            <a:ext cx="2981325" cy="56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553B4-4483-403E-A072-891BBA874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6219"/>
            <a:ext cx="3295650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2E9338-13F7-4CF7-8EF5-6C40E4758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09144"/>
            <a:ext cx="10353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971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0F6F-5D24-42AC-A66C-F12BC0CC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reconstruction by dilation and by erosion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D2949-D79B-4F5D-9646-CF0D176C2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preceding concepts, </a:t>
            </a:r>
            <a:r>
              <a:rPr lang="en-US" i="1" dirty="0"/>
              <a:t>morphological reconstruction by dilation </a:t>
            </a:r>
            <a:r>
              <a:rPr lang="en-US" dirty="0"/>
              <a:t>of a mask image G from a marker image F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i="1" dirty="0"/>
              <a:t>Morphological reconstruction by erosion </a:t>
            </a:r>
            <a:r>
              <a:rPr lang="en-US" dirty="0"/>
              <a:t>of a mask image G from a marker image 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55E85-FAD1-4842-BE7D-B47EAE9AB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33" y="2747413"/>
            <a:ext cx="5850640" cy="1102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98D5-EE81-4924-A382-656CD8682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609" y="4925836"/>
            <a:ext cx="2125198" cy="458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04B7A-B1B8-4616-AA19-D667EF7A2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45" y="5471758"/>
            <a:ext cx="4279520" cy="4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597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F503-0696-4212-A5D5-13710FF9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798E8-76BE-492D-B911-3813ACC32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6" y="1690688"/>
            <a:ext cx="10202334" cy="45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93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2-B7E0-4139-B28E-4375EBE4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12816-6334-42FF-78E4-551DECFE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84" y="1960858"/>
            <a:ext cx="9112959" cy="39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75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BE80-4247-4B79-BF33-A984B831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by reconstruction: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41DF-ACDC-4454-A8D4-3A7403EBB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opening by reconstruction of size n of an image F is defined as</a:t>
            </a:r>
            <a:br>
              <a:rPr lang="en-US" dirty="0"/>
            </a:br>
            <a:r>
              <a:rPr lang="en-US" dirty="0"/>
              <a:t>the reconstruction by dilation of F from the erosion of size n of F that is,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B44B1-44A1-4E43-9F78-BEED723BD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3124200"/>
            <a:ext cx="3190875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7DB3F-776C-4A99-BBEB-7C108598D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81" y="3820319"/>
            <a:ext cx="52387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645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8F4E0F-0E23-4BFE-BAB1-BB26C3114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409" y="570644"/>
            <a:ext cx="7812745" cy="52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396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DA5D-6311-4D47-A9E8-211C2ED7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Filling holes: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CF67E5-18AF-43ED-B7F1-D698625C7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638" y="1501156"/>
            <a:ext cx="7573538" cy="1558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08611-B1B8-4D96-B020-90F9F989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0" y="3646312"/>
            <a:ext cx="11860900" cy="236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24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2ED454-C771-4C2E-B96D-06A418BF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3" y="1557867"/>
            <a:ext cx="11062093" cy="42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546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76E55-1E79-491D-8F03-F828AC7A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Border clearing: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BA7C-7BC0-438F-AD02-812CFC0FA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application, we use the original image as the mask and the following marker image: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8C0CF-9958-45D7-B735-FA6934712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382" y="2904948"/>
            <a:ext cx="5170163" cy="707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121BA-8ED6-4E91-BF26-7BAE7539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75" y="3747381"/>
            <a:ext cx="2840059" cy="690473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5B0B66A-2D88-452D-A58F-C25452DE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466" y="3764939"/>
            <a:ext cx="4951490" cy="23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187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5E0B-584F-4C59-BAA0-CBB1DFAC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1A5779-E2B7-475F-B2CB-D362B96A5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009" y="1999279"/>
            <a:ext cx="3867502" cy="1853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4EE6F-3451-4128-AD38-59B271F4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87" y="3852934"/>
            <a:ext cx="9639653" cy="23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832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3164-F44A-4254-8BB9-A988DB90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Gray scale Image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DFF36-8F52-40C1-A1AC-CD912BF5B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gray scale images on the contrary to binary images we deal with digital image functions of the form </a:t>
            </a:r>
          </a:p>
          <a:p>
            <a:r>
              <a:rPr lang="en-US" dirty="0"/>
              <a:t>f(</a:t>
            </a:r>
            <a:r>
              <a:rPr lang="en-US" dirty="0" err="1"/>
              <a:t>x,y</a:t>
            </a:r>
            <a:r>
              <a:rPr lang="en-US" dirty="0"/>
              <a:t>) as an input image and</a:t>
            </a:r>
          </a:p>
          <a:p>
            <a:r>
              <a:rPr lang="en-US" dirty="0"/>
              <a:t>b(</a:t>
            </a:r>
            <a:r>
              <a:rPr lang="en-US" dirty="0" err="1"/>
              <a:t>x,y</a:t>
            </a:r>
            <a:r>
              <a:rPr lang="en-US" dirty="0"/>
              <a:t>) as a structuring element.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represents a coordinates in the image.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165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B0EC-49D1-4F0B-B646-15B4BBC0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ABE3-48DF-4152-B355-3BB5D248D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Structuring elements in gray-scale morphology belong to one of two categories: </a:t>
            </a:r>
            <a:r>
              <a:rPr lang="en-US" dirty="0" err="1"/>
              <a:t>nonflat</a:t>
            </a:r>
            <a:r>
              <a:rPr lang="en-US" dirty="0"/>
              <a:t> and flat.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5CD96-625B-456F-8E9E-6E8BC139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14" y="3073400"/>
            <a:ext cx="66103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57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Erosion for Gray scale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erosion</a:t>
            </a:r>
            <a:r>
              <a:rPr lang="en-US" dirty="0"/>
              <a:t> of</a:t>
            </a:r>
            <a:r>
              <a:rPr lang="en-US" b="1" dirty="0"/>
              <a:t> f </a:t>
            </a:r>
            <a:r>
              <a:rPr lang="en-US" dirty="0"/>
              <a:t>by a flat structuring element </a:t>
            </a:r>
            <a:r>
              <a:rPr lang="en-US" b="1" dirty="0"/>
              <a:t>b</a:t>
            </a:r>
            <a:r>
              <a:rPr lang="en-US" dirty="0"/>
              <a:t> at any location (</a:t>
            </a:r>
            <a:r>
              <a:rPr lang="en-US" dirty="0" err="1"/>
              <a:t>x,y</a:t>
            </a:r>
            <a:r>
              <a:rPr lang="en-US" dirty="0"/>
              <a:t>) is defined as the </a:t>
            </a:r>
            <a:r>
              <a:rPr lang="en-US" b="1" dirty="0"/>
              <a:t>minimum</a:t>
            </a:r>
            <a:r>
              <a:rPr lang="en-US" dirty="0"/>
              <a:t> value of the image in the region coincides with b when the origin of b is at 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erosion</a:t>
            </a:r>
            <a:r>
              <a:rPr lang="en-US" dirty="0"/>
              <a:t> of</a:t>
            </a:r>
            <a:r>
              <a:rPr lang="en-US" b="1" dirty="0"/>
              <a:t> f </a:t>
            </a:r>
            <a:r>
              <a:rPr lang="en-US" dirty="0"/>
              <a:t>by a non flat structuring element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08" y="3278251"/>
            <a:ext cx="8014021" cy="652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718" y="4923430"/>
            <a:ext cx="8458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610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Erosion– Gray-Scale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General effect of performing an erosion in grayscale images:</a:t>
            </a:r>
          </a:p>
          <a:p>
            <a:pPr marL="88011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If all elements of the structuring element are positive, the output image tends to be </a:t>
            </a:r>
            <a:r>
              <a:rPr lang="en-US" b="1" dirty="0"/>
              <a:t>darker</a:t>
            </a:r>
            <a:r>
              <a:rPr lang="en-US" dirty="0"/>
              <a:t> than the input image.</a:t>
            </a:r>
          </a:p>
          <a:p>
            <a:pPr marL="880110" lvl="1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88011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effect of </a:t>
            </a:r>
            <a:r>
              <a:rPr lang="en-US" b="1" dirty="0"/>
              <a:t>bright</a:t>
            </a:r>
            <a:r>
              <a:rPr lang="en-US" dirty="0"/>
              <a:t> </a:t>
            </a:r>
            <a:r>
              <a:rPr lang="en-US" b="1" dirty="0"/>
              <a:t>details</a:t>
            </a:r>
            <a:r>
              <a:rPr lang="en-US" dirty="0"/>
              <a:t> in the input image that are smaller in area than the structuring element is </a:t>
            </a:r>
            <a:r>
              <a:rPr lang="en-US" b="1" dirty="0"/>
              <a:t>reduced</a:t>
            </a:r>
            <a:r>
              <a:rPr lang="en-US" dirty="0"/>
              <a:t>, with the degree of reduction being determined by the grayscale values surrounding by the bright detail and by shape and amplitude values of the structuring element itself.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7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C33BD0-FE2C-4978-9086-0B99D38C571C}"/>
              </a:ext>
            </a:extLst>
          </p:cNvPr>
          <p:cNvSpPr txBox="1">
            <a:spLocks/>
          </p:cNvSpPr>
          <p:nvPr/>
        </p:nvSpPr>
        <p:spPr>
          <a:xfrm>
            <a:off x="659780" y="4989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of Dilation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3DD2896-9FD6-4DDE-BCD1-93D01853C31D}"/>
              </a:ext>
            </a:extLst>
          </p:cNvPr>
          <p:cNvGraphicFramePr>
            <a:graphicFrameLocks/>
          </p:cNvGraphicFramePr>
          <p:nvPr/>
        </p:nvGraphicFramePr>
        <p:xfrm>
          <a:off x="838200" y="2252546"/>
          <a:ext cx="3488472" cy="2832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E7962D-CA7F-430A-AECE-22147ADE9D10}"/>
              </a:ext>
            </a:extLst>
          </p:cNvPr>
          <p:cNvGraphicFramePr>
            <a:graphicFrameLocks noGrp="1"/>
          </p:cNvGraphicFramePr>
          <p:nvPr/>
        </p:nvGraphicFramePr>
        <p:xfrm>
          <a:off x="4953621" y="2720898"/>
          <a:ext cx="1209288" cy="46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35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B00248-8111-4E70-8C2A-2C95E67EA2E9}"/>
              </a:ext>
            </a:extLst>
          </p:cNvPr>
          <p:cNvGraphicFramePr>
            <a:graphicFrameLocks noGrp="1"/>
          </p:cNvGraphicFramePr>
          <p:nvPr/>
        </p:nvGraphicFramePr>
        <p:xfrm>
          <a:off x="4949904" y="4077630"/>
          <a:ext cx="12092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35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3FD94E5-CF0E-41A2-B28A-1495A37F01A4}"/>
              </a:ext>
            </a:extLst>
          </p:cNvPr>
          <p:cNvGraphicFramePr>
            <a:graphicFrameLocks/>
          </p:cNvGraphicFramePr>
          <p:nvPr/>
        </p:nvGraphicFramePr>
        <p:xfrm>
          <a:off x="7686908" y="2204224"/>
          <a:ext cx="3488472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273B329-C41C-4C70-B21B-6716566A56A9}"/>
              </a:ext>
            </a:extLst>
          </p:cNvPr>
          <p:cNvSpPr/>
          <p:nvPr/>
        </p:nvSpPr>
        <p:spPr>
          <a:xfrm>
            <a:off x="4560848" y="4752159"/>
            <a:ext cx="196261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Reflection of B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95675F-BD1A-476F-8951-4B3081D9557B}"/>
              </a:ext>
            </a:extLst>
          </p:cNvPr>
          <p:cNvSpPr/>
          <p:nvPr/>
        </p:nvSpPr>
        <p:spPr>
          <a:xfrm>
            <a:off x="4951141" y="1984917"/>
            <a:ext cx="118203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Set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C108E-9A65-4F44-B5C4-2A3175D9E74B}"/>
              </a:ext>
            </a:extLst>
          </p:cNvPr>
          <p:cNvSpPr/>
          <p:nvPr/>
        </p:nvSpPr>
        <p:spPr>
          <a:xfrm>
            <a:off x="1776761" y="5164754"/>
            <a:ext cx="118203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Set 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80E0B-26BF-48D4-BE40-594EFBC55144}"/>
              </a:ext>
            </a:extLst>
          </p:cNvPr>
          <p:cNvSpPr/>
          <p:nvPr/>
        </p:nvSpPr>
        <p:spPr>
          <a:xfrm>
            <a:off x="8716535" y="5387779"/>
            <a:ext cx="187712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       B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7BF362-CC25-4C2B-9667-00ECF9D1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061" y="5621955"/>
            <a:ext cx="419100" cy="457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93DB53-15B6-4DC7-807D-C38EFE02CA2D}"/>
              </a:ext>
            </a:extLst>
          </p:cNvPr>
          <p:cNvSpPr/>
          <p:nvPr/>
        </p:nvSpPr>
        <p:spPr>
          <a:xfrm>
            <a:off x="7156174" y="1566407"/>
            <a:ext cx="4642438" cy="5009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EE889D-55AA-437A-B7C9-40EB1441B477}"/>
              </a:ext>
            </a:extLst>
          </p:cNvPr>
          <p:cNvSpPr/>
          <p:nvPr/>
        </p:nvSpPr>
        <p:spPr>
          <a:xfrm>
            <a:off x="4550256" y="3862120"/>
            <a:ext cx="4642438" cy="1983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669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Dilation – Gray-Scale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Dilation </a:t>
            </a:r>
            <a:r>
              <a:rPr lang="en-US" dirty="0"/>
              <a:t>of</a:t>
            </a:r>
            <a:r>
              <a:rPr lang="en-US" b="1" dirty="0"/>
              <a:t> f </a:t>
            </a:r>
            <a:r>
              <a:rPr lang="en-US" dirty="0"/>
              <a:t>by a flat structuring element </a:t>
            </a:r>
            <a:r>
              <a:rPr lang="en-US" b="1" dirty="0"/>
              <a:t>b</a:t>
            </a:r>
            <a:r>
              <a:rPr lang="en-US" dirty="0"/>
              <a:t> at any location (</a:t>
            </a:r>
            <a:r>
              <a:rPr lang="en-US" dirty="0" err="1"/>
              <a:t>x,y</a:t>
            </a:r>
            <a:r>
              <a:rPr lang="en-US" dirty="0"/>
              <a:t>) is defined as the </a:t>
            </a:r>
            <a:r>
              <a:rPr lang="en-US" b="1" dirty="0"/>
              <a:t>maximum</a:t>
            </a:r>
            <a:r>
              <a:rPr lang="en-US" dirty="0"/>
              <a:t> value of the image in the region outlined by    when the origin of   is at 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Dilation </a:t>
            </a:r>
            <a:r>
              <a:rPr lang="en-US" dirty="0"/>
              <a:t>of</a:t>
            </a:r>
            <a:r>
              <a:rPr lang="en-US" b="1" dirty="0"/>
              <a:t> f </a:t>
            </a:r>
            <a:r>
              <a:rPr lang="en-US" dirty="0"/>
              <a:t>by a non flat structuring element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397" y="3111689"/>
            <a:ext cx="7323726" cy="723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91" y="4749911"/>
            <a:ext cx="8732688" cy="7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81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Dilation – Gray-Scale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general effects of performing dilation on a gray scale image is twofold:</a:t>
            </a:r>
          </a:p>
          <a:p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If all the values of the structuring elements are positive than the output image tends to be </a:t>
            </a:r>
            <a:r>
              <a:rPr lang="en-US" b="1" dirty="0"/>
              <a:t>brighter</a:t>
            </a:r>
            <a:r>
              <a:rPr lang="en-US" dirty="0"/>
              <a:t> than the input.</a:t>
            </a:r>
          </a:p>
          <a:p>
            <a:pPr marL="880110" lvl="1" indent="-514350">
              <a:buFont typeface="+mj-lt"/>
              <a:buAutoNum type="arabicPeriod"/>
            </a:pPr>
            <a:endParaRPr lang="en-US" dirty="0"/>
          </a:p>
          <a:p>
            <a:pPr marL="880110" lvl="1" indent="-514350">
              <a:buFont typeface="+mj-lt"/>
              <a:buAutoNum type="arabicPeriod"/>
            </a:pPr>
            <a:r>
              <a:rPr lang="en-US" b="1" dirty="0"/>
              <a:t>Dark</a:t>
            </a:r>
            <a:r>
              <a:rPr lang="en-US" dirty="0"/>
              <a:t> </a:t>
            </a:r>
            <a:r>
              <a:rPr lang="en-US" b="1" dirty="0"/>
              <a:t>details</a:t>
            </a:r>
            <a:r>
              <a:rPr lang="en-US" dirty="0"/>
              <a:t> either are </a:t>
            </a:r>
            <a:r>
              <a:rPr lang="en-US" b="1" dirty="0"/>
              <a:t>reduced</a:t>
            </a:r>
            <a:r>
              <a:rPr lang="en-US" dirty="0"/>
              <a:t> or </a:t>
            </a:r>
            <a:r>
              <a:rPr lang="en-US" b="1" dirty="0"/>
              <a:t>eliminated</a:t>
            </a:r>
            <a:r>
              <a:rPr lang="en-US" dirty="0"/>
              <a:t>, depending on how their values and shape relate to the structuring element used for dilation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279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Erosion and Dilation for Gray scale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and dilation are duals.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F67B1-A75F-4DC0-97E1-B9FA47DA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905" y="3145752"/>
            <a:ext cx="3552825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62538-4200-4406-A3C2-C75B2B4B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905" y="4106001"/>
            <a:ext cx="355041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400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Opening and Closing for Gray scale Image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6D5D71-3D4E-4C32-81BE-BD40BF4CC657}"/>
              </a:ext>
            </a:extLst>
          </p:cNvPr>
          <p:cNvSpPr txBox="1">
            <a:spLocks/>
          </p:cNvSpPr>
          <p:nvPr/>
        </p:nvSpPr>
        <p:spPr>
          <a:xfrm>
            <a:off x="914400" y="1933413"/>
            <a:ext cx="8229600" cy="438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Opening – </a:t>
            </a:r>
          </a:p>
          <a:p>
            <a:r>
              <a:rPr lang="en-US" dirty="0"/>
              <a:t>Closing – </a:t>
            </a:r>
          </a:p>
        </p:txBody>
      </p:sp>
      <p:pic>
        <p:nvPicPr>
          <p:cNvPr id="10" name="תמונה 13" descr="Open_Gs.jpg">
            <a:extLst>
              <a:ext uri="{FF2B5EF4-FFF2-40B4-BE49-F238E27FC236}">
                <a16:creationId xmlns:a16="http://schemas.microsoft.com/office/drawing/2014/main" id="{98E57923-A5F3-4395-9E55-AE65CFD68C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1098" y="1919893"/>
            <a:ext cx="2591570" cy="533400"/>
          </a:xfrm>
          <a:prstGeom prst="rect">
            <a:avLst/>
          </a:prstGeom>
        </p:spPr>
      </p:pic>
      <p:pic>
        <p:nvPicPr>
          <p:cNvPr id="11" name="תמונה 14" descr="Close_Gs.jpg">
            <a:extLst>
              <a:ext uri="{FF2B5EF4-FFF2-40B4-BE49-F238E27FC236}">
                <a16:creationId xmlns:a16="http://schemas.microsoft.com/office/drawing/2014/main" id="{CCC73899-99B5-414B-BF7F-FEC99CD56A5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11098" y="2453293"/>
            <a:ext cx="2590800" cy="533242"/>
          </a:xfrm>
          <a:prstGeom prst="rect">
            <a:avLst/>
          </a:prstGeom>
        </p:spPr>
      </p:pic>
      <p:pic>
        <p:nvPicPr>
          <p:cNvPr id="12" name="תמונה 16" descr="op_cl_graph_Open.jpg">
            <a:extLst>
              <a:ext uri="{FF2B5EF4-FFF2-40B4-BE49-F238E27FC236}">
                <a16:creationId xmlns:a16="http://schemas.microsoft.com/office/drawing/2014/main" id="{3661415A-F46C-4E37-A774-DBAB1B479B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3152170"/>
            <a:ext cx="4953000" cy="3195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תמונה 14" descr="op_cl_graph_Close.jpg">
            <a:extLst>
              <a:ext uri="{FF2B5EF4-FFF2-40B4-BE49-F238E27FC236}">
                <a16:creationId xmlns:a16="http://schemas.microsoft.com/office/drawing/2014/main" id="{EC0D6CD8-83FA-4447-A01D-D5AF8A78AB3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38846" y="3152170"/>
            <a:ext cx="5115140" cy="3222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197564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9730" cy="1325563"/>
          </a:xfrm>
        </p:spPr>
        <p:txBody>
          <a:bodyPr/>
          <a:lstStyle/>
          <a:p>
            <a:r>
              <a:rPr lang="en-US" b="1" dirty="0"/>
              <a:t>Some basic Gray-Scale Morphological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Morphological Smoothing</a:t>
            </a:r>
          </a:p>
          <a:p>
            <a:pPr>
              <a:lnSpc>
                <a:spcPct val="150000"/>
              </a:lnSpc>
            </a:pPr>
            <a:r>
              <a:rPr lang="en-US" dirty="0"/>
              <a:t>Morphological gradient </a:t>
            </a:r>
          </a:p>
          <a:p>
            <a:pPr>
              <a:lnSpc>
                <a:spcPct val="150000"/>
              </a:lnSpc>
            </a:pPr>
            <a:r>
              <a:rPr lang="en-US" dirty="0"/>
              <a:t>Top-hat and bottom-hat transformations</a:t>
            </a:r>
          </a:p>
          <a:p>
            <a:pPr>
              <a:lnSpc>
                <a:spcPct val="150000"/>
              </a:lnSpc>
            </a:pPr>
            <a:r>
              <a:rPr lang="en-US" dirty="0"/>
              <a:t>Granulometry</a:t>
            </a:r>
          </a:p>
          <a:p>
            <a:pPr>
              <a:lnSpc>
                <a:spcPct val="150000"/>
              </a:lnSpc>
            </a:pPr>
            <a:r>
              <a:rPr lang="en-US" dirty="0"/>
              <a:t>Textural segmentation</a:t>
            </a:r>
          </a:p>
        </p:txBody>
      </p:sp>
    </p:spTree>
    <p:extLst>
      <p:ext uri="{BB962C8B-B14F-4D97-AF65-F5344CB8AC3E}">
        <p14:creationId xmlns:p14="http://schemas.microsoft.com/office/powerpoint/2010/main" val="3975508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Smoothing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Combination of opening and closing</a:t>
            </a:r>
          </a:p>
          <a:p>
            <a:pPr>
              <a:lnSpc>
                <a:spcPct val="150000"/>
              </a:lnSpc>
            </a:pPr>
            <a:r>
              <a:rPr lang="en-US" dirty="0"/>
              <a:t>Morphological filtering for smoothing</a:t>
            </a:r>
          </a:p>
          <a:p>
            <a:pPr>
              <a:lnSpc>
                <a:spcPct val="150000"/>
              </a:lnSpc>
            </a:pPr>
            <a:r>
              <a:rPr lang="en-US" dirty="0"/>
              <a:t>Noise removal</a:t>
            </a:r>
          </a:p>
          <a:p>
            <a:pPr>
              <a:lnSpc>
                <a:spcPct val="150000"/>
              </a:lnSpc>
            </a:pPr>
            <a:r>
              <a:rPr lang="en-US" dirty="0"/>
              <a:t>Automated Image analysis</a:t>
            </a:r>
          </a:p>
        </p:txBody>
      </p:sp>
    </p:spTree>
    <p:extLst>
      <p:ext uri="{BB962C8B-B14F-4D97-AF65-F5344CB8AC3E}">
        <p14:creationId xmlns:p14="http://schemas.microsoft.com/office/powerpoint/2010/main" val="5699750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Smoothing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25CEC8C-48EE-4425-BECC-080F6121C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67" y="1623017"/>
            <a:ext cx="4732512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014BA36-524A-4A8D-8375-5B8D10F15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673" y="1778000"/>
            <a:ext cx="1538583" cy="46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9879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Morphological gradient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Dilation and Erosion can be used in combination with image subtraction to obtain the morphological gradient of an image.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Emphasizes the boundaries between regions.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7879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Morphological gradient 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3BCDD4-DCEB-405D-A126-828164646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528" y="1507453"/>
            <a:ext cx="4974509" cy="498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CE46418-4387-4277-95E0-3CC7E674D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509" y="1507453"/>
            <a:ext cx="1952772" cy="491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6103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Top-hat and bottom-hat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7452" cy="48004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Combining image subtraction with openings and closings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h𝑎𝑡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				B</a:t>
                </a:r>
                <a14:m>
                  <m:oMath xmlns:m="http://schemas.openxmlformats.org/officeDocument/2006/math">
                    <m:r>
                      <a:rPr lang="en-US" i="1" baseline="-25000">
                        <a:latin typeface="Cambria Math" panose="02040503050406030204" pitchFamily="18" charset="0"/>
                      </a:rPr>
                      <m:t>h𝑎𝑡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Removing objects from image by using structuring element</a:t>
                </a:r>
              </a:p>
              <a:p>
                <a:r>
                  <a:rPr lang="en-US" dirty="0"/>
                  <a:t>Correcting the effect of non-uniform illumination.</a:t>
                </a:r>
              </a:p>
              <a:p>
                <a:r>
                  <a:rPr lang="en-US" dirty="0"/>
                  <a:t>Great role in Segmentation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7452" cy="4800462"/>
              </a:xfrm>
              <a:blipFill>
                <a:blip r:embed="rId2"/>
                <a:stretch>
                  <a:fillRect l="-1020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58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C33BD0-FE2C-4978-9086-0B99D38C571C}"/>
              </a:ext>
            </a:extLst>
          </p:cNvPr>
          <p:cNvSpPr txBox="1">
            <a:spLocks/>
          </p:cNvSpPr>
          <p:nvPr/>
        </p:nvSpPr>
        <p:spPr>
          <a:xfrm>
            <a:off x="659780" y="4989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of Dilation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C3DD2896-9FD6-4DDE-BCD1-93D01853C3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372121"/>
              </p:ext>
            </p:extLst>
          </p:nvPr>
        </p:nvGraphicFramePr>
        <p:xfrm>
          <a:off x="838200" y="2252546"/>
          <a:ext cx="3488472" cy="2832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E7962D-CA7F-430A-AECE-22147ADE9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91235"/>
              </p:ext>
            </p:extLst>
          </p:nvPr>
        </p:nvGraphicFramePr>
        <p:xfrm>
          <a:off x="4953621" y="2720898"/>
          <a:ext cx="1209288" cy="468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35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B00248-8111-4E70-8C2A-2C95E67EA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135068"/>
              </p:ext>
            </p:extLst>
          </p:nvPr>
        </p:nvGraphicFramePr>
        <p:xfrm>
          <a:off x="4949904" y="4077630"/>
          <a:ext cx="120928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4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35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93FD94E5-CF0E-41A2-B28A-1495A37F01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828263"/>
              </p:ext>
            </p:extLst>
          </p:nvPr>
        </p:nvGraphicFramePr>
        <p:xfrm>
          <a:off x="7686908" y="2204224"/>
          <a:ext cx="3488472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14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6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273B329-C41C-4C70-B21B-6716566A56A9}"/>
              </a:ext>
            </a:extLst>
          </p:cNvPr>
          <p:cNvSpPr/>
          <p:nvPr/>
        </p:nvSpPr>
        <p:spPr>
          <a:xfrm>
            <a:off x="4560848" y="4752159"/>
            <a:ext cx="196261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Reflection of B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95675F-BD1A-476F-8951-4B3081D9557B}"/>
              </a:ext>
            </a:extLst>
          </p:cNvPr>
          <p:cNvSpPr/>
          <p:nvPr/>
        </p:nvSpPr>
        <p:spPr>
          <a:xfrm>
            <a:off x="4951141" y="1984917"/>
            <a:ext cx="118203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Set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C108E-9A65-4F44-B5C4-2A3175D9E74B}"/>
              </a:ext>
            </a:extLst>
          </p:cNvPr>
          <p:cNvSpPr/>
          <p:nvPr/>
        </p:nvSpPr>
        <p:spPr>
          <a:xfrm>
            <a:off x="1776761" y="5164754"/>
            <a:ext cx="118203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Set 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80E0B-26BF-48D4-BE40-594EFBC55144}"/>
              </a:ext>
            </a:extLst>
          </p:cNvPr>
          <p:cNvSpPr/>
          <p:nvPr/>
        </p:nvSpPr>
        <p:spPr>
          <a:xfrm>
            <a:off x="8716535" y="5387779"/>
            <a:ext cx="187712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       B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7BF362-CC25-4C2B-9667-00ECF9D1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061" y="5621955"/>
            <a:ext cx="419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13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Top-hat and bottom-hat transformations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2B09595-2149-4BEE-9B3C-F7522F82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83" y="1403217"/>
            <a:ext cx="6580328" cy="436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C984E2E-6BC8-4ABF-88F6-19F2D31B5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82" y="5765369"/>
            <a:ext cx="6610003" cy="97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4940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Granulometry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Determining the size distribution of particles in an image</a:t>
            </a:r>
          </a:p>
          <a:p>
            <a:pPr>
              <a:lnSpc>
                <a:spcPct val="150000"/>
              </a:lnSpc>
            </a:pPr>
            <a:r>
              <a:rPr lang="en-US" dirty="0"/>
              <a:t>Consists of applying openings with SEs of increasing size.</a:t>
            </a:r>
          </a:p>
        </p:txBody>
      </p:sp>
    </p:spTree>
    <p:extLst>
      <p:ext uri="{BB962C8B-B14F-4D97-AF65-F5344CB8AC3E}">
        <p14:creationId xmlns:p14="http://schemas.microsoft.com/office/powerpoint/2010/main" val="319968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Granulometry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B88481A-69DD-4B14-BD4D-7A2D38445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61" y="1690688"/>
            <a:ext cx="7257488" cy="382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5B6B9984-9E90-4C86-B10E-01777125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61" y="5512534"/>
            <a:ext cx="7234242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0221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6CA5-7F31-4A8F-962C-8DD18D67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84B0A0-2E30-4C94-A28A-37739FF6C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712" y="2015331"/>
            <a:ext cx="9172575" cy="3971925"/>
          </a:xfrm>
        </p:spPr>
      </p:pic>
    </p:spTree>
    <p:extLst>
      <p:ext uri="{BB962C8B-B14F-4D97-AF65-F5344CB8AC3E}">
        <p14:creationId xmlns:p14="http://schemas.microsoft.com/office/powerpoint/2010/main" val="7153375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Textural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objectives is to find a boundary between two regions based on their textural content.</a:t>
            </a:r>
          </a:p>
          <a:p>
            <a:pPr>
              <a:lnSpc>
                <a:spcPct val="150000"/>
              </a:lnSpc>
            </a:pPr>
            <a:r>
              <a:rPr lang="en-US" dirty="0"/>
              <a:t>Using closings and openings </a:t>
            </a:r>
          </a:p>
        </p:txBody>
      </p:sp>
    </p:spTree>
    <p:extLst>
      <p:ext uri="{BB962C8B-B14F-4D97-AF65-F5344CB8AC3E}">
        <p14:creationId xmlns:p14="http://schemas.microsoft.com/office/powerpoint/2010/main" val="34289470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Textural segmentation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A09E167-B97E-458C-8F9D-2F779783E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310" y="1602460"/>
            <a:ext cx="4640883" cy="460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BBC3C8D1-677C-4CF6-BDFC-562108CAA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182" y="1602460"/>
            <a:ext cx="1236798" cy="466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4849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B303-3DBE-4469-AD04-B36B4CD6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2E441-4112-46B3-88AF-79F0561B3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Digital Image Processing 3rd edition, Rafael C. Gonzalez, Richard E. Woods</a:t>
            </a:r>
          </a:p>
          <a:p>
            <a:r>
              <a:rPr lang="en-US" dirty="0">
                <a:hlinkClick r:id="rId2"/>
              </a:rPr>
              <a:t> http://inside.mines.edu/~whoff/courses/EENG510/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https://en.wikipedia.org/wiki/Pruning_(morphology)</a:t>
            </a:r>
            <a:endParaRPr lang="en-US" dirty="0"/>
          </a:p>
          <a:p>
            <a:r>
              <a:rPr lang="en-US" dirty="0"/>
              <a:t>Special Thanks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Shamimur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Rahman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62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DC0B-0D2A-4E47-95CB-E9DE06E9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8AC4-984C-4F86-8E4B-0FE96E265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and dilation are duals of each other with respect to set complementation and reflection.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57673-DCF3-4FDD-8158-C31650AD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52" y="2666604"/>
            <a:ext cx="25908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2A861-0AEF-4C85-99A6-18B2C820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52" y="3258741"/>
            <a:ext cx="2390775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5E41A-2285-4D03-84FE-46F240A93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12" y="3767931"/>
            <a:ext cx="3267075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35F51-8E87-4670-9566-43534A04B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90" y="4369593"/>
            <a:ext cx="3762375" cy="58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8E7430-AE5A-4479-B84A-CF2ABFECB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90" y="5049440"/>
            <a:ext cx="3672882" cy="511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476178-135A-4FCC-B443-BA1D65001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952" y="5659436"/>
            <a:ext cx="15430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2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BCC6-DCA9-46C6-8346-ED240933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2C08B-BFFC-400C-B9AF-25768FBB1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erosion followed by dilation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2A543-2050-4DAE-A69C-34782157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71" y="2308321"/>
            <a:ext cx="2156420" cy="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8BCC6-CF82-4058-AC4D-EE3FFA429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64" y="4433734"/>
            <a:ext cx="2714625" cy="504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1890FC-5967-4EFA-B628-F61F86D22146}"/>
              </a:ext>
            </a:extLst>
          </p:cNvPr>
          <p:cNvSpPr txBox="1"/>
          <p:nvPr/>
        </p:nvSpPr>
        <p:spPr>
          <a:xfrm>
            <a:off x="779228" y="3539629"/>
            <a:ext cx="4946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opening </a:t>
            </a:r>
            <a:r>
              <a:rPr lang="en-US" b="1" dirty="0"/>
              <a:t>of </a:t>
            </a:r>
            <a:r>
              <a:rPr lang="en-US" b="1" i="1" dirty="0"/>
              <a:t>A </a:t>
            </a:r>
            <a:r>
              <a:rPr lang="en-US" dirty="0"/>
              <a:t>by </a:t>
            </a:r>
            <a:r>
              <a:rPr lang="en-US" i="1" dirty="0"/>
              <a:t>B </a:t>
            </a:r>
            <a:r>
              <a:rPr lang="en-US" dirty="0"/>
              <a:t>is obtained by taking the</a:t>
            </a:r>
            <a:br>
              <a:rPr lang="en-US" dirty="0"/>
            </a:br>
            <a:r>
              <a:rPr lang="en-US" dirty="0"/>
              <a:t>union of all translates of B that fit into </a:t>
            </a:r>
            <a:r>
              <a:rPr lang="en-US" b="1" i="1" dirty="0"/>
              <a:t>A 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815C8-2AC4-476A-A272-91CF9A4FB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040" y="2870421"/>
            <a:ext cx="5601151" cy="29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4F70-FD17-4069-AF18-D81A5499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8987-EEB9-4AF1-AEDE-320A4C90D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dilation followed by erosion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21EC2-7983-48A8-9185-895F05C72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5"/>
          <a:stretch/>
        </p:blipFill>
        <p:spPr>
          <a:xfrm>
            <a:off x="1290763" y="2325757"/>
            <a:ext cx="2724898" cy="544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2F8C9-AC51-45F4-BB42-34E8A89D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76" y="3243897"/>
            <a:ext cx="5530920" cy="2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41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D4C5A2-923E-447C-B2F3-9BBE1F09B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963" y="0"/>
            <a:ext cx="7812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9F74D7-4E0B-42B6-AA8A-F19B1C8F6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827" y="-1"/>
            <a:ext cx="95407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5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C3F0-47BB-4E11-98BE-7B38D44B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and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14AC-BCB9-4C0A-B6AF-914F64C1A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Opening and closing are duals of each others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   B is a subset or sub-image of 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is a subset or sub-image of A   B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Once an image been opened or closed, the re-application of same operation has no effect.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B207C8-0679-4C1D-A522-3EA21D1D8851}"/>
              </a:ext>
            </a:extLst>
          </p:cNvPr>
          <p:cNvSpPr/>
          <p:nvPr/>
        </p:nvSpPr>
        <p:spPr>
          <a:xfrm>
            <a:off x="1582310" y="3027582"/>
            <a:ext cx="95415" cy="11318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03671E-CA3A-4873-9A56-943A936881B5}"/>
              </a:ext>
            </a:extLst>
          </p:cNvPr>
          <p:cNvSpPr/>
          <p:nvPr/>
        </p:nvSpPr>
        <p:spPr>
          <a:xfrm>
            <a:off x="5710362" y="3521888"/>
            <a:ext cx="95415" cy="1131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234D6F-F2E4-4004-9E9E-FC1ADE35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952" y="5359400"/>
            <a:ext cx="2771775" cy="1133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3E94EC-C7D1-44D7-BD68-6B09E4C2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227" y="2248136"/>
            <a:ext cx="2244172" cy="5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4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0ADC-5BFF-4023-8982-9ACF97F6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895B-8FEA-444F-8EF8-0563CB44F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Morphology “ – a branch in biology that deals with the form and structure of animals and plants.</a:t>
            </a:r>
          </a:p>
          <a:p>
            <a:endParaRPr lang="en-US" dirty="0"/>
          </a:p>
          <a:p>
            <a:r>
              <a:rPr lang="en-GB" dirty="0"/>
              <a:t>Mathematical morphology as a tool for extracting image components that are useful in the representation and description of region shape, such as boundaries, skeletons, and the convex hull.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4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E06C6-32CD-4DA7-9646-323845B6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Hit-or-Miss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9A077-92CE-4F25-ACD4-0E4D5E1E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b="1" dirty="0"/>
              <a:t>A basic tools to detect object with given shape and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31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Hit-or-Miss Transformation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245413"/>
              </p:ext>
            </p:extLst>
          </p:nvPr>
        </p:nvGraphicFramePr>
        <p:xfrm>
          <a:off x="838200" y="1442138"/>
          <a:ext cx="5082540" cy="2584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699433" y="375798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Set 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DC1DE1-6807-493F-9DF4-03A902345E60}"/>
              </a:ext>
            </a:extLst>
          </p:cNvPr>
          <p:cNvSpPr/>
          <p:nvPr/>
        </p:nvSpPr>
        <p:spPr>
          <a:xfrm>
            <a:off x="7592126" y="6256071"/>
            <a:ext cx="2421988" cy="601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Structure element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E45A6F-8062-4D88-8FD4-BEBC743EF874}"/>
              </a:ext>
            </a:extLst>
          </p:cNvPr>
          <p:cNvSpPr/>
          <p:nvPr/>
        </p:nvSpPr>
        <p:spPr>
          <a:xfrm>
            <a:off x="8426026" y="502466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99A10D-960D-4CA6-BE41-8293D5F321BE}"/>
              </a:ext>
            </a:extLst>
          </p:cNvPr>
          <p:cNvSpPr/>
          <p:nvPr/>
        </p:nvSpPr>
        <p:spPr>
          <a:xfrm>
            <a:off x="3884863" y="4990241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EE49FD8-6894-475B-B9F5-DDA603E2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147122"/>
              </p:ext>
            </p:extLst>
          </p:nvPr>
        </p:nvGraphicFramePr>
        <p:xfrm>
          <a:off x="4711763" y="4480944"/>
          <a:ext cx="2133600" cy="1954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991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FD936B7-F342-4B77-9686-312F6F8B3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996845"/>
              </p:ext>
            </p:extLst>
          </p:nvPr>
        </p:nvGraphicFramePr>
        <p:xfrm>
          <a:off x="9257256" y="4871936"/>
          <a:ext cx="1280160" cy="1172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9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164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Hit-or-Miss Transformation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034725"/>
              </p:ext>
            </p:extLst>
          </p:nvPr>
        </p:nvGraphicFramePr>
        <p:xfrm>
          <a:off x="838200" y="1440466"/>
          <a:ext cx="5082540" cy="2584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85567"/>
              </p:ext>
            </p:extLst>
          </p:nvPr>
        </p:nvGraphicFramePr>
        <p:xfrm>
          <a:off x="6512210" y="1440466"/>
          <a:ext cx="5082540" cy="2584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796643"/>
              </p:ext>
            </p:extLst>
          </p:nvPr>
        </p:nvGraphicFramePr>
        <p:xfrm>
          <a:off x="8453401" y="4652554"/>
          <a:ext cx="2133600" cy="1954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9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261358" y="3745591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Set A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3904" y="6143505"/>
            <a:ext cx="2421988" cy="601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Structure element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47793" y="3738154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A Ɵ 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18558" y="5028972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21092" y="490259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A303481-3A69-4415-9C7D-18F266480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066846"/>
              </p:ext>
            </p:extLst>
          </p:nvPr>
        </p:nvGraphicFramePr>
        <p:xfrm>
          <a:off x="817096" y="4508695"/>
          <a:ext cx="2133600" cy="1954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991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91C3BE8-6111-4113-B2A0-D437A080B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86941"/>
              </p:ext>
            </p:extLst>
          </p:nvPr>
        </p:nvGraphicFramePr>
        <p:xfrm>
          <a:off x="4414323" y="4975740"/>
          <a:ext cx="1280160" cy="1172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9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1EAC68A-ADD4-48F1-8A1F-D5D6C211B232}"/>
              </a:ext>
            </a:extLst>
          </p:cNvPr>
          <p:cNvSpPr/>
          <p:nvPr/>
        </p:nvSpPr>
        <p:spPr>
          <a:xfrm>
            <a:off x="7428328" y="5099941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W-X</a:t>
            </a:r>
          </a:p>
        </p:txBody>
      </p:sp>
    </p:spTree>
    <p:extLst>
      <p:ext uri="{BB962C8B-B14F-4D97-AF65-F5344CB8AC3E}">
        <p14:creationId xmlns:p14="http://schemas.microsoft.com/office/powerpoint/2010/main" val="3425454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Hit-or-Miss Transformation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9173" y="1469926"/>
          <a:ext cx="5082540" cy="2584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1467361"/>
          <a:ext cx="5082540" cy="2584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876712" y="3845169"/>
            <a:ext cx="136456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  <a:r>
              <a:rPr lang="en-US" b="1" baseline="30000" dirty="0">
                <a:solidFill>
                  <a:schemeClr val="tx1"/>
                </a:solidFill>
              </a:rPr>
              <a:t>C</a:t>
            </a:r>
            <a:r>
              <a:rPr lang="en-US" b="1" dirty="0">
                <a:solidFill>
                  <a:schemeClr val="tx1"/>
                </a:solidFill>
              </a:rPr>
              <a:t> Ɵ (W-X)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82017" y="3845169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A complement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817FED2-9569-4ADD-B77A-4FC52122A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028271"/>
              </p:ext>
            </p:extLst>
          </p:nvPr>
        </p:nvGraphicFramePr>
        <p:xfrm>
          <a:off x="5179623" y="4759569"/>
          <a:ext cx="2133600" cy="1954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9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991">
                <a:tc>
                  <a:txBody>
                    <a:bodyPr/>
                    <a:lstStyle/>
                    <a:p>
                      <a:endParaRPr lang="en-US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BE2E45-445B-40D6-B066-F632CABF4B7A}"/>
              </a:ext>
            </a:extLst>
          </p:cNvPr>
          <p:cNvSpPr/>
          <p:nvPr/>
        </p:nvSpPr>
        <p:spPr>
          <a:xfrm>
            <a:off x="4265223" y="5153731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W-X</a:t>
            </a:r>
          </a:p>
        </p:txBody>
      </p:sp>
    </p:spTree>
    <p:extLst>
      <p:ext uri="{BB962C8B-B14F-4D97-AF65-F5344CB8AC3E}">
        <p14:creationId xmlns:p14="http://schemas.microsoft.com/office/powerpoint/2010/main" val="308780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Hit-or-Miss Transformation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958948" y="1578147"/>
          <a:ext cx="5082540" cy="2584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065604" y="3926058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A Ɵ 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41185" y="5673969"/>
            <a:ext cx="574196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 (A Ɵ X) </a:t>
            </a:r>
            <a:r>
              <a:rPr lang="en-US" sz="4400" b="1" dirty="0">
                <a:solidFill>
                  <a:schemeClr val="tx1"/>
                </a:solidFill>
              </a:rPr>
              <a:t>∩</a:t>
            </a:r>
            <a:r>
              <a:rPr lang="en-US" sz="3600" dirty="0">
                <a:solidFill>
                  <a:schemeClr val="tx1"/>
                </a:solidFill>
              </a:rPr>
              <a:t> (</a:t>
            </a:r>
            <a:r>
              <a:rPr lang="en-US" sz="3600" b="1" dirty="0">
                <a:solidFill>
                  <a:schemeClr val="tx1"/>
                </a:solidFill>
              </a:rPr>
              <a:t>A</a:t>
            </a:r>
            <a:r>
              <a:rPr lang="en-US" sz="3600" b="1" baseline="30000" dirty="0">
                <a:solidFill>
                  <a:schemeClr val="tx1"/>
                </a:solidFill>
              </a:rPr>
              <a:t>C</a:t>
            </a:r>
            <a:r>
              <a:rPr lang="en-US" sz="3600" b="1" dirty="0">
                <a:solidFill>
                  <a:schemeClr val="tx1"/>
                </a:solidFill>
              </a:rPr>
              <a:t> Ɵ (W-X)</a:t>
            </a:r>
            <a:r>
              <a:rPr lang="en-US" sz="3600" dirty="0">
                <a:solidFill>
                  <a:schemeClr val="tx1"/>
                </a:solidFill>
              </a:rPr>
              <a:t>) =?</a:t>
            </a:r>
            <a:endParaRPr lang="en-US" sz="36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859173" y="1469926"/>
          <a:ext cx="5082540" cy="2584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5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0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6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876712" y="3845169"/>
            <a:ext cx="136456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  <a:r>
              <a:rPr lang="en-US" b="1" baseline="30000" dirty="0">
                <a:solidFill>
                  <a:schemeClr val="tx1"/>
                </a:solidFill>
              </a:rPr>
              <a:t>C</a:t>
            </a:r>
            <a:r>
              <a:rPr lang="en-US" b="1" dirty="0">
                <a:solidFill>
                  <a:schemeClr val="tx1"/>
                </a:solidFill>
              </a:rPr>
              <a:t> Ɵ (W-X)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543864" y="2649415"/>
            <a:ext cx="914400" cy="9144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439400" y="2534529"/>
            <a:ext cx="914400" cy="9144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Hit-or-Miss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Generalized equation</a:t>
            </a:r>
          </a:p>
          <a:p>
            <a:pPr marL="0" indent="0">
              <a:buNone/>
            </a:pPr>
            <a:r>
              <a:rPr lang="en-US" dirty="0"/>
              <a:t>B = (B</a:t>
            </a:r>
            <a:r>
              <a:rPr lang="en-US" baseline="-25000" dirty="0"/>
              <a:t>1</a:t>
            </a:r>
            <a:r>
              <a:rPr lang="en-US" dirty="0"/>
              <a:t>, B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       B = (A </a:t>
            </a:r>
            <a:r>
              <a:rPr lang="en-US" b="1" dirty="0">
                <a:solidFill>
                  <a:schemeClr val="tx1"/>
                </a:solidFill>
              </a:rPr>
              <a:t>Ɵ B</a:t>
            </a:r>
            <a:r>
              <a:rPr lang="en-US" b="1" baseline="-25000" dirty="0">
                <a:solidFill>
                  <a:schemeClr val="tx1"/>
                </a:solidFill>
              </a:rPr>
              <a:t>1</a:t>
            </a:r>
            <a:r>
              <a:rPr lang="en-US" dirty="0"/>
              <a:t> ) </a:t>
            </a:r>
            <a:r>
              <a:rPr lang="en-US" sz="3600" b="1" dirty="0">
                <a:solidFill>
                  <a:schemeClr val="tx1"/>
                </a:solidFill>
              </a:rPr>
              <a:t>∩</a:t>
            </a:r>
            <a:r>
              <a:rPr lang="en-US" dirty="0">
                <a:solidFill>
                  <a:schemeClr val="tx1"/>
                </a:solidFill>
              </a:rPr>
              <a:t> (</a:t>
            </a:r>
            <a:r>
              <a:rPr lang="en-US" b="1" dirty="0">
                <a:solidFill>
                  <a:schemeClr val="tx1"/>
                </a:solidFill>
              </a:rPr>
              <a:t>A</a:t>
            </a:r>
            <a:r>
              <a:rPr lang="en-US" b="1" baseline="30000" dirty="0">
                <a:solidFill>
                  <a:schemeClr val="tx1"/>
                </a:solidFill>
              </a:rPr>
              <a:t>C</a:t>
            </a:r>
            <a:r>
              <a:rPr lang="en-US" b="1" dirty="0">
                <a:solidFill>
                  <a:schemeClr val="tx1"/>
                </a:solidFill>
              </a:rPr>
              <a:t> Ɵ B</a:t>
            </a:r>
            <a:r>
              <a:rPr lang="en-US" b="1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)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44276" y="2987299"/>
            <a:ext cx="367547" cy="3758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75793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D7F5-17A0-41EF-9140-24E64E2B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79DE-BE70-4CC9-9543-015A99EA23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Detect the boundary of an object region</a:t>
                </a:r>
              </a:p>
              <a:p>
                <a:r>
                  <a:rPr lang="en-US" dirty="0"/>
                  <a:t>The boundary of a set A is denoted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B is a suitable structuring element then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</m:t>
                    </m:r>
                  </m:oMath>
                </a14:m>
                <a:endParaRPr lang="en-US" b="0" i="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00B050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79DE-BE70-4CC9-9543-015A99EA23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318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Boundary Extraction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997611" y="523318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A </a:t>
            </a:r>
          </a:p>
        </p:txBody>
      </p:sp>
      <p:sp>
        <p:nvSpPr>
          <p:cNvPr id="7" name="Rectangle 6"/>
          <p:cNvSpPr/>
          <p:nvPr/>
        </p:nvSpPr>
        <p:spPr>
          <a:xfrm>
            <a:off x="8651629" y="2757268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140279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Boundary Extraction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208659"/>
              </p:ext>
            </p:extLst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36761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A Ɵ B</a:t>
            </a:r>
          </a:p>
        </p:txBody>
      </p:sp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732773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Boundary Extraction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36761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A – (A Ɵ B)</a:t>
            </a:r>
          </a:p>
        </p:txBody>
      </p:sp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Boundary of an Object denoted by </a:t>
            </a:r>
            <a:r>
              <a:rPr lang="el-GR" sz="2400" b="1" dirty="0">
                <a:solidFill>
                  <a:schemeClr val="tx1"/>
                </a:solidFill>
              </a:rPr>
              <a:t>β</a:t>
            </a:r>
            <a:r>
              <a:rPr lang="en-US" sz="2400" b="1" dirty="0">
                <a:solidFill>
                  <a:schemeClr val="tx1"/>
                </a:solidFill>
              </a:rPr>
              <a:t>(A) = A - A Ɵ B</a:t>
            </a:r>
          </a:p>
        </p:txBody>
      </p:sp>
    </p:spTree>
    <p:extLst>
      <p:ext uri="{BB962C8B-B14F-4D97-AF65-F5344CB8AC3E}">
        <p14:creationId xmlns:p14="http://schemas.microsoft.com/office/powerpoint/2010/main" val="91203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35DC-0F39-411F-A3D2-D15C7D20F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3502D9-7A13-498C-BF72-ABC062327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8169"/>
            <a:ext cx="105156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8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Boundary Extraction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192DC-90C3-4C98-90E3-DF77B910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44" y="1599848"/>
            <a:ext cx="9220200" cy="389483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C75AAC-D5C3-46F7-953D-7A3D9B502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960739"/>
              </p:ext>
            </p:extLst>
          </p:nvPr>
        </p:nvGraphicFramePr>
        <p:xfrm>
          <a:off x="9541304" y="5152725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EE7A6A1F-110D-4CAE-AC03-7E4256D0981D}"/>
              </a:ext>
            </a:extLst>
          </p:cNvPr>
          <p:cNvSpPr/>
          <p:nvPr/>
        </p:nvSpPr>
        <p:spPr>
          <a:xfrm>
            <a:off x="9980333" y="5518485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77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7403-9240-40A3-9EB2-DC110EAF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Hole Filling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27BA-854B-4AF6-B020-17DDA46EF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Fill up the hollow region within a boundary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12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517717"/>
              </p:ext>
            </p:extLst>
          </p:nvPr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36761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A </a:t>
            </a:r>
          </a:p>
        </p:txBody>
      </p:sp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780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507818"/>
              </p:ext>
            </p:extLst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36761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Set A </a:t>
            </a:r>
          </a:p>
        </p:txBody>
      </p:sp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94736" y="5638799"/>
            <a:ext cx="367401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have a pixel named </a:t>
            </a:r>
            <a:r>
              <a:rPr lang="en-US" b="1" dirty="0">
                <a:solidFill>
                  <a:schemeClr val="tx1"/>
                </a:solidFill>
              </a:rPr>
              <a:t>P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883877" y="4712677"/>
            <a:ext cx="2363372" cy="126609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79785" y="3498164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an iterative process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Let assume </a:t>
            </a:r>
            <a:r>
              <a:rPr lang="en-US" sz="2800" b="1" dirty="0">
                <a:solidFill>
                  <a:schemeClr val="accent2"/>
                </a:solidFill>
              </a:rPr>
              <a:t>X</a:t>
            </a:r>
            <a:r>
              <a:rPr lang="en-US" sz="2800" b="1" baseline="-25000" dirty="0">
                <a:solidFill>
                  <a:schemeClr val="accent2"/>
                </a:solidFill>
              </a:rPr>
              <a:t>0</a:t>
            </a:r>
            <a:r>
              <a:rPr lang="en-US" sz="2800" b="1" dirty="0">
                <a:solidFill>
                  <a:schemeClr val="accent2"/>
                </a:solidFill>
              </a:rPr>
              <a:t> = P </a:t>
            </a:r>
          </a:p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k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k-1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656" y="512606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07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36761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     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34883" y="3512232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1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X</a:t>
            </a:r>
            <a:r>
              <a:rPr lang="en-US" sz="2800" baseline="-25000" dirty="0">
                <a:solidFill>
                  <a:schemeClr val="tx1"/>
                </a:solidFill>
              </a:rPr>
              <a:t>0</a:t>
            </a:r>
            <a:r>
              <a:rPr lang="en-US" sz="2800" dirty="0">
                <a:solidFill>
                  <a:schemeClr val="tx1"/>
                </a:solidFill>
              </a:rPr>
              <a:t> = P = 1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0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7" y="5221828"/>
            <a:ext cx="246186" cy="3368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35" y="559227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48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929116"/>
              </p:ext>
            </p:extLst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68227" y="365125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36761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A</a:t>
            </a:r>
            <a:r>
              <a:rPr lang="en-US" b="1" baseline="30000" dirty="0">
                <a:solidFill>
                  <a:schemeClr val="tx1"/>
                </a:solidFill>
              </a:rPr>
              <a:t>c</a:t>
            </a:r>
            <a:r>
              <a:rPr 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8046718" y="5760719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324087"/>
              </p:ext>
            </p:extLst>
          </p:nvPr>
        </p:nvGraphicFramePr>
        <p:xfrm>
          <a:off x="6716152" y="1884118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8199118" y="5303519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     B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392" y="5606344"/>
            <a:ext cx="246186" cy="3368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06348" y="5760719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17240" y="459038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0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=?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236" y="6035409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59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34883" y="3512232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2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7" y="5024876"/>
            <a:ext cx="246186" cy="3368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0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0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34883" y="3512232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3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7" y="5024876"/>
            <a:ext cx="246186" cy="3368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7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34883" y="3512232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4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7" y="5024876"/>
            <a:ext cx="246186" cy="3368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34883" y="3512232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5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7" y="5024876"/>
            <a:ext cx="246186" cy="3368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9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217C-8857-4189-9BB0-C062714D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Structuring Elements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EA7F-4E81-447B-824B-1CF346C13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835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Morphological operations are defined based on structuring element.</a:t>
            </a:r>
          </a:p>
          <a:p>
            <a:endParaRPr lang="en-US" sz="2000" dirty="0"/>
          </a:p>
          <a:p>
            <a:r>
              <a:rPr lang="en-US" sz="2000" dirty="0"/>
              <a:t>A structuring element is a small sets or sub images used to probe an image under study.</a:t>
            </a:r>
          </a:p>
          <a:p>
            <a:endParaRPr lang="en-US" sz="2000" dirty="0"/>
          </a:p>
          <a:p>
            <a:r>
              <a:rPr lang="en-GB" sz="2000" b="0" i="0" dirty="0">
                <a:solidFill>
                  <a:srgbClr val="000000"/>
                </a:solidFill>
                <a:effectLst/>
              </a:rPr>
              <a:t>Typically, a structural element is much smaller than the processed. The shape of the structured element can be arbitrary, as long as it can be represented as a binary image of a given size.</a:t>
            </a:r>
            <a:r>
              <a:rPr lang="en-GB" sz="2000" dirty="0"/>
              <a:t> </a:t>
            </a:r>
            <a:br>
              <a:rPr lang="en-GB" sz="2000" dirty="0"/>
            </a:b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3D0810-F7E7-46D3-91DD-FBE0803E5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4" t="31002" r="5763" b="1164"/>
          <a:stretch/>
        </p:blipFill>
        <p:spPr>
          <a:xfrm>
            <a:off x="6433578" y="2208105"/>
            <a:ext cx="5221554" cy="264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32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316435" y="580254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34883" y="3512232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6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7" y="5024876"/>
            <a:ext cx="246186" cy="3368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6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316435" y="580254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34883" y="3512232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7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7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7" y="5024876"/>
            <a:ext cx="246186" cy="3368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316435" y="580254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80524" y="3429000"/>
            <a:ext cx="3674015" cy="1781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Process terminate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7</a:t>
            </a:r>
            <a:r>
              <a:rPr lang="en-US" sz="2800" dirty="0">
                <a:solidFill>
                  <a:schemeClr val="tx1"/>
                </a:solidFill>
              </a:rPr>
              <a:t> = 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aseline="-25000" dirty="0">
              <a:solidFill>
                <a:schemeClr val="tx1"/>
              </a:solidFill>
            </a:endParaRPr>
          </a:p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k</a:t>
            </a:r>
            <a:r>
              <a:rPr lang="en-US" sz="2800" dirty="0">
                <a:solidFill>
                  <a:schemeClr val="tx1"/>
                </a:solidFill>
              </a:rPr>
              <a:t> = X</a:t>
            </a:r>
            <a:r>
              <a:rPr lang="en-US" sz="2800" baseline="-25000" dirty="0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7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</a:t>
            </a:r>
            <a:r>
              <a:rPr lang="en-US" sz="2800" baseline="30000" dirty="0">
                <a:solidFill>
                  <a:schemeClr val="tx1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CBC13-BB1B-4D15-93F5-4170A6F1C936}"/>
                  </a:ext>
                </a:extLst>
              </p:cNvPr>
              <p:cNvSpPr txBox="1"/>
              <p:nvPr/>
            </p:nvSpPr>
            <p:spPr>
              <a:xfrm>
                <a:off x="6672020" y="5483225"/>
                <a:ext cx="25494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Final Set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sz="24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CBC13-BB1B-4D15-93F5-4170A6F1C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20" y="5483225"/>
                <a:ext cx="2549472" cy="461665"/>
              </a:xfrm>
              <a:prstGeom prst="rect">
                <a:avLst/>
              </a:prstGeom>
              <a:blipFill>
                <a:blip r:embed="rId3"/>
                <a:stretch>
                  <a:fillRect l="-358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749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Hole Filling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61F5F-6C15-4DE6-9063-29ACC5FC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22" y="1601081"/>
            <a:ext cx="10586164" cy="51270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6E9CDA-0F69-4533-BECB-CDB64D779B50}"/>
              </a:ext>
            </a:extLst>
          </p:cNvPr>
          <p:cNvSpPr/>
          <p:nvPr/>
        </p:nvSpPr>
        <p:spPr>
          <a:xfrm>
            <a:off x="3006671" y="2495227"/>
            <a:ext cx="185980" cy="232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B065B3-BEA4-9649-EA95-34FF05DEF8AC}"/>
              </a:ext>
            </a:extLst>
          </p:cNvPr>
          <p:cNvCxnSpPr/>
          <p:nvPr/>
        </p:nvCxnSpPr>
        <p:spPr>
          <a:xfrm flipH="1">
            <a:off x="3099661" y="2154264"/>
            <a:ext cx="193729" cy="457200"/>
          </a:xfrm>
          <a:prstGeom prst="straightConnector1">
            <a:avLst/>
          </a:prstGeom>
          <a:ln w="190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598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36761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Set A </a:t>
            </a:r>
          </a:p>
        </p:txBody>
      </p:sp>
      <p:sp>
        <p:nvSpPr>
          <p:cNvPr id="7" name="Rectangle 6"/>
          <p:cNvSpPr/>
          <p:nvPr/>
        </p:nvSpPr>
        <p:spPr>
          <a:xfrm>
            <a:off x="8595358" y="277133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94736" y="5638799"/>
            <a:ext cx="367401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have a pixel named </a:t>
            </a:r>
            <a:r>
              <a:rPr lang="en-US" b="1" dirty="0">
                <a:solidFill>
                  <a:schemeClr val="tx1"/>
                </a:solidFill>
              </a:rPr>
              <a:t>P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785402" y="4345744"/>
            <a:ext cx="2624798" cy="163536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79785" y="3498164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an iterative process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Let assume X</a:t>
            </a:r>
            <a:r>
              <a:rPr lang="en-US" sz="2800" baseline="-25000" dirty="0">
                <a:solidFill>
                  <a:schemeClr val="tx1"/>
                </a:solidFill>
              </a:rPr>
              <a:t>0</a:t>
            </a:r>
            <a:r>
              <a:rPr lang="en-US" sz="2800" dirty="0">
                <a:solidFill>
                  <a:schemeClr val="tx1"/>
                </a:solidFill>
              </a:rPr>
              <a:t> = P </a:t>
            </a:r>
          </a:p>
          <a:p>
            <a:pPr algn="ctr"/>
            <a:r>
              <a:rPr lang="en-US" sz="2800" dirty="0" err="1">
                <a:solidFill>
                  <a:schemeClr val="tx1"/>
                </a:solidFill>
              </a:rPr>
              <a:t>X</a:t>
            </a:r>
            <a:r>
              <a:rPr lang="en-US" sz="2800" baseline="-25000" dirty="0" err="1">
                <a:solidFill>
                  <a:schemeClr val="tx1"/>
                </a:solidFill>
              </a:rPr>
              <a:t>k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k-1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656" y="512606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0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623492" y="275034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656" y="5126066"/>
            <a:ext cx="246186" cy="3368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34883" y="343251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1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X</a:t>
            </a:r>
            <a:r>
              <a:rPr lang="en-US" sz="2800" baseline="-25000" dirty="0">
                <a:solidFill>
                  <a:schemeClr val="tx1"/>
                </a:solidFill>
              </a:rPr>
              <a:t>0</a:t>
            </a:r>
            <a:r>
              <a:rPr lang="en-US" sz="2800" dirty="0">
                <a:solidFill>
                  <a:schemeClr val="tx1"/>
                </a:solidFill>
              </a:rPr>
              <a:t> = P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0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36761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     B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35" y="559227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77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36761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     B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035" y="5592276"/>
            <a:ext cx="246186" cy="336886"/>
          </a:xfrm>
          <a:prstGeom prst="rect">
            <a:avLst/>
          </a:prstGeom>
        </p:spPr>
      </p:pic>
      <p:graphicFrame>
        <p:nvGraphicFramePr>
          <p:cNvPr id="11" name="Content Placeholder 3"/>
          <p:cNvGraphicFramePr>
            <a:graphicFrameLocks/>
          </p:cNvGraphicFramePr>
          <p:nvPr/>
        </p:nvGraphicFramePr>
        <p:xfrm>
          <a:off x="6382044" y="1809213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706748" y="528945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Set A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17240" y="459038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0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=?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236" y="6035409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669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623492" y="275034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89" y="4929118"/>
            <a:ext cx="246186" cy="3368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34883" y="343251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2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0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5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623492" y="275034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89" y="4929118"/>
            <a:ext cx="246186" cy="3368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34883" y="343251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3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1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623492" y="275034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89" y="4929118"/>
            <a:ext cx="246186" cy="3368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34883" y="343251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4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3155-57BA-4AB0-8EC3-490328A0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FF6712-A592-4DBF-98D9-27979700E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649384"/>
              </p:ext>
            </p:extLst>
          </p:nvPr>
        </p:nvGraphicFramePr>
        <p:xfrm>
          <a:off x="838200" y="1825624"/>
          <a:ext cx="3372558" cy="2825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093">
                  <a:extLst>
                    <a:ext uri="{9D8B030D-6E8A-4147-A177-3AD203B41FA5}">
                      <a16:colId xmlns:a16="http://schemas.microsoft.com/office/drawing/2014/main" val="2314675912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3802689118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3299837732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739001043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377864490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139325948"/>
                    </a:ext>
                  </a:extLst>
                </a:gridCol>
              </a:tblGrid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442152"/>
                  </a:ext>
                </a:extLst>
              </a:tr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705759"/>
                  </a:ext>
                </a:extLst>
              </a:tr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131985"/>
                  </a:ext>
                </a:extLst>
              </a:tr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991514"/>
                  </a:ext>
                </a:extLst>
              </a:tr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990503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CF737DEB-F5DB-4464-9C34-DFE6085A91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2875531"/>
              </p:ext>
            </p:extLst>
          </p:nvPr>
        </p:nvGraphicFramePr>
        <p:xfrm>
          <a:off x="7075310" y="1822978"/>
          <a:ext cx="3372558" cy="2825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093">
                  <a:extLst>
                    <a:ext uri="{9D8B030D-6E8A-4147-A177-3AD203B41FA5}">
                      <a16:colId xmlns:a16="http://schemas.microsoft.com/office/drawing/2014/main" val="2314675912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3802689118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3299837732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739001043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377864490"/>
                    </a:ext>
                  </a:extLst>
                </a:gridCol>
                <a:gridCol w="562093">
                  <a:extLst>
                    <a:ext uri="{9D8B030D-6E8A-4147-A177-3AD203B41FA5}">
                      <a16:colId xmlns:a16="http://schemas.microsoft.com/office/drawing/2014/main" val="139325948"/>
                    </a:ext>
                  </a:extLst>
                </a:gridCol>
              </a:tblGrid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442152"/>
                  </a:ext>
                </a:extLst>
              </a:tr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05759"/>
                  </a:ext>
                </a:extLst>
              </a:tr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31985"/>
                  </a:ext>
                </a:extLst>
              </a:tr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91514"/>
                  </a:ext>
                </a:extLst>
              </a:tr>
              <a:tr h="5650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99050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BEFEF69-9421-4AF7-BB60-91EE8EC7E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416874"/>
              </p:ext>
            </p:extLst>
          </p:nvPr>
        </p:nvGraphicFramePr>
        <p:xfrm>
          <a:off x="5140678" y="2541552"/>
          <a:ext cx="508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1980894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57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11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24006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C14AC96-E2DC-4081-AC07-7B4129EDE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67" y="4993037"/>
            <a:ext cx="1143000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F61C5-C22C-44C5-937C-72CCF35A0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83"/>
          <a:stretch/>
        </p:blipFill>
        <p:spPr>
          <a:xfrm>
            <a:off x="5287434" y="4067348"/>
            <a:ext cx="349956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5142A-1E09-4708-9C88-B73CB9FE4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716"/>
          <a:stretch/>
        </p:blipFill>
        <p:spPr>
          <a:xfrm>
            <a:off x="2524479" y="4977824"/>
            <a:ext cx="426156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62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623492" y="275034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89" y="4929118"/>
            <a:ext cx="246186" cy="3368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34883" y="343251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5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3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3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623492" y="275034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89" y="4929118"/>
            <a:ext cx="246186" cy="3368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34883" y="343251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6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8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623492" y="275034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589" y="4929118"/>
            <a:ext cx="246186" cy="3368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34883" y="343251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Iteration 7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7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5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13056" y="1845081"/>
          <a:ext cx="124381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*</a:t>
                      </a:r>
                    </a:p>
                  </a:txBody>
                  <a:tcPr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1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623492" y="275034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Set B</a:t>
            </a:r>
          </a:p>
        </p:txBody>
      </p:sp>
      <p:sp>
        <p:nvSpPr>
          <p:cNvPr id="8" name="Rectangle 7"/>
          <p:cNvSpPr/>
          <p:nvPr/>
        </p:nvSpPr>
        <p:spPr>
          <a:xfrm>
            <a:off x="4274232" y="5760719"/>
            <a:ext cx="661416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79785" y="3378866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Process Terminate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7</a:t>
            </a:r>
            <a:r>
              <a:rPr lang="en-US" sz="2800" dirty="0">
                <a:solidFill>
                  <a:schemeClr val="tx1"/>
                </a:solidFill>
              </a:rPr>
              <a:t> = 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66904" y="4407875"/>
            <a:ext cx="3674015" cy="27056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X</a:t>
            </a:r>
            <a:r>
              <a:rPr lang="en-US" sz="2800" baseline="-25000" dirty="0">
                <a:solidFill>
                  <a:schemeClr val="tx1"/>
                </a:solidFill>
              </a:rPr>
              <a:t>7</a:t>
            </a:r>
            <a:r>
              <a:rPr lang="en-US" sz="2800" dirty="0">
                <a:solidFill>
                  <a:schemeClr val="tx1"/>
                </a:solidFill>
              </a:rPr>
              <a:t> = (X</a:t>
            </a:r>
            <a:r>
              <a:rPr lang="en-US" sz="2800" baseline="-25000" dirty="0">
                <a:solidFill>
                  <a:schemeClr val="tx1"/>
                </a:solidFill>
              </a:rPr>
              <a:t>6</a:t>
            </a:r>
            <a:r>
              <a:rPr lang="en-US" sz="2800" dirty="0">
                <a:solidFill>
                  <a:schemeClr val="tx1"/>
                </a:solidFill>
              </a:rPr>
              <a:t>     B) </a:t>
            </a:r>
            <a:r>
              <a:rPr lang="en-US" sz="2800" b="1" dirty="0">
                <a:solidFill>
                  <a:schemeClr val="tx1"/>
                </a:solidFill>
              </a:rPr>
              <a:t>∩</a:t>
            </a:r>
            <a:r>
              <a:rPr lang="en-US" sz="2800" dirty="0">
                <a:solidFill>
                  <a:schemeClr val="tx1"/>
                </a:solidFill>
              </a:rPr>
              <a:t> A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5634106"/>
            <a:ext cx="246186" cy="3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5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of Connected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576F1-BFA1-439D-A488-C4CA90F0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34" y="1428040"/>
            <a:ext cx="7627588" cy="53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14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F3F91-13F7-4473-AEAE-EB211C1AA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58326-0C03-4F8A-84A2-76732871D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Set A is said to be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convex</a:t>
                </a:r>
                <a:r>
                  <a:rPr lang="en-US" dirty="0"/>
                  <a:t> if the straight line segment joining any two points in A lies entirely within A</a:t>
                </a:r>
              </a:p>
              <a:p>
                <a:endParaRPr lang="en-US" dirty="0"/>
              </a:p>
              <a:p>
                <a:r>
                  <a:rPr lang="en-US" dirty="0"/>
                  <a:t>The convex hull </a:t>
                </a:r>
                <a:r>
                  <a:rPr lang="en-US" dirty="0">
                    <a:solidFill>
                      <a:srgbClr val="00B050"/>
                    </a:solidFill>
                  </a:rPr>
                  <a:t>H</a:t>
                </a:r>
                <a:r>
                  <a:rPr lang="en-US" dirty="0"/>
                  <a:t> of an arbitrary set </a:t>
                </a:r>
                <a:r>
                  <a:rPr lang="en-US" dirty="0">
                    <a:solidFill>
                      <a:srgbClr val="00B050"/>
                    </a:solidFill>
                  </a:rPr>
                  <a:t>S</a:t>
                </a:r>
                <a:r>
                  <a:rPr lang="en-US" dirty="0"/>
                  <a:t> is the smallest convex set containing S.</a:t>
                </a:r>
              </a:p>
              <a:p>
                <a:endParaRPr lang="en-US" dirty="0"/>
              </a:p>
              <a:p>
                <a:r>
                  <a:rPr lang="en-US" dirty="0"/>
                  <a:t>The set difference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the convex deficiency of 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958326-0C03-4F8A-84A2-76732871D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318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Convex Hull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283" y="1690688"/>
            <a:ext cx="10515600" cy="4351338"/>
          </a:xfrm>
        </p:spPr>
        <p:txBody>
          <a:bodyPr/>
          <a:lstStyle/>
          <a:p>
            <a:r>
              <a:rPr lang="en-US" dirty="0"/>
              <a:t>Convex set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1218027" y="2516188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6746631" y="2516188"/>
          <a:ext cx="4971756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431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266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6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715083" y="6147305"/>
            <a:ext cx="3674015" cy="710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Convex set S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41342" y="6147304"/>
            <a:ext cx="3674015" cy="710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Not Convex set S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  <a:endParaRPr lang="en-US" sz="2800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552090" y="3427224"/>
            <a:ext cx="865165" cy="821219"/>
          </a:xfrm>
          <a:prstGeom prst="line">
            <a:avLst/>
          </a:prstGeom>
          <a:ln w="476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154571" y="3409157"/>
            <a:ext cx="923778" cy="839286"/>
          </a:xfrm>
          <a:prstGeom prst="line">
            <a:avLst/>
          </a:prstGeom>
          <a:ln w="476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50831" y="3427224"/>
            <a:ext cx="436098" cy="401576"/>
          </a:xfrm>
          <a:prstGeom prst="line">
            <a:avLst/>
          </a:prstGeom>
          <a:ln w="476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5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F4D2-27CF-4FE4-8DCD-E4FB44F2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060E8F-D767-4C0C-B89C-AFC64DA13B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34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Perform four structure element B</a:t>
                </a:r>
                <a:r>
                  <a:rPr lang="en-US" baseline="30000" dirty="0"/>
                  <a:t>i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X</a:t>
                </a:r>
                <a:r>
                  <a:rPr lang="en-US" baseline="-25000" dirty="0" err="1"/>
                  <a:t>k</a:t>
                </a:r>
                <a:r>
                  <a:rPr lang="en-US" baseline="30000" dirty="0" err="1"/>
                  <a:t>i</a:t>
                </a:r>
                <a:r>
                  <a:rPr lang="en-US" dirty="0"/>
                  <a:t> = (X</a:t>
                </a:r>
                <a:r>
                  <a:rPr lang="en-US" baseline="-25000" dirty="0"/>
                  <a:t>k-1</a:t>
                </a:r>
                <a:r>
                  <a:rPr lang="en-US" baseline="30000" dirty="0"/>
                  <a:t>i</a:t>
                </a:r>
                <a:r>
                  <a:rPr lang="en-US" dirty="0"/>
                  <a:t>     B</a:t>
                </a:r>
                <a:r>
                  <a:rPr lang="en-US" baseline="30000" dirty="0"/>
                  <a:t>i</a:t>
                </a:r>
                <a:r>
                  <a:rPr lang="en-US" dirty="0"/>
                  <a:t> )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dirty="0"/>
                  <a:t> A     where </a:t>
                </a:r>
                <a:r>
                  <a:rPr lang="en-US" dirty="0" err="1"/>
                  <a:t>i</a:t>
                </a:r>
                <a:r>
                  <a:rPr lang="en-US" dirty="0"/>
                  <a:t>=1,2,3,4 and k = 1,2,3,4,…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  <a:r>
                  <a:rPr lang="en-US" baseline="30000" dirty="0"/>
                  <a:t>i</a:t>
                </a:r>
                <a:r>
                  <a:rPr lang="en-US" dirty="0"/>
                  <a:t> = 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Point of convergence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k</a:t>
                </a:r>
                <a:r>
                  <a:rPr lang="en-US" baseline="30000" dirty="0" err="1"/>
                  <a:t>i</a:t>
                </a:r>
                <a:r>
                  <a:rPr lang="en-US" dirty="0"/>
                  <a:t> = X</a:t>
                </a:r>
                <a:r>
                  <a:rPr lang="en-US" baseline="-25000" dirty="0"/>
                  <a:t>k-1</a:t>
                </a:r>
                <a:r>
                  <a:rPr lang="en-US" baseline="30000" dirty="0"/>
                  <a:t>i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𝑋𝑖𝑘</m:t>
                    </m:r>
                  </m:oMath>
                </a14:m>
                <a:endParaRPr lang="en-US" baseline="-25000" dirty="0"/>
              </a:p>
              <a:p>
                <a:r>
                  <a:rPr lang="en-US" dirty="0"/>
                  <a:t>The convex hull of A is C(A) =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i="1" baseline="30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3200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060E8F-D767-4C0C-B89C-AFC64DA13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3406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F2E534-8CA6-43B4-BB51-0E78B7F9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338" y="2920059"/>
            <a:ext cx="311760" cy="243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E3E91-67EF-493C-931E-40833E3A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836" y="5057238"/>
            <a:ext cx="685043" cy="106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2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846234" y="4262730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3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784102" y="166255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10469881" y="4268714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10467536" y="1679185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989255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37873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46234" y="3404602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537873" y="3404602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459501" y="5514756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baseline="30000" dirty="0">
                <a:solidFill>
                  <a:schemeClr val="tx1"/>
                </a:solidFill>
              </a:rPr>
              <a:t>Set A</a:t>
            </a:r>
          </a:p>
        </p:txBody>
      </p:sp>
    </p:spTree>
    <p:extLst>
      <p:ext uri="{BB962C8B-B14F-4D97-AF65-F5344CB8AC3E}">
        <p14:creationId xmlns:p14="http://schemas.microsoft.com/office/powerpoint/2010/main" val="25809653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784102" y="166255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989255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41895"/>
              </p:ext>
            </p:extLst>
          </p:nvPr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8191499" y="3317021"/>
            <a:ext cx="2509911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0786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48BC-FB86-41EB-83C4-017D4DBD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F3462-A3F4-492F-9C31-9FCC22ADB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Erosion is shrinking or thinning operation</a:t>
            </a:r>
          </a:p>
          <a:p>
            <a:r>
              <a:rPr lang="en-US" dirty="0"/>
              <a:t>The erosion of A by B is denoted by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BDBEB-6683-49E6-B7BE-B5C0D3D9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560" y="2332307"/>
            <a:ext cx="1143000" cy="58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72614B-CC16-4254-B6AD-3C056EDCA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2" y="2913332"/>
            <a:ext cx="111537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46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784102" y="166255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989255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8191499" y="3317021"/>
            <a:ext cx="2509911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94345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784102" y="166255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989255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8191499" y="3317021"/>
            <a:ext cx="2509911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72814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784102" y="166255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989255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8191499" y="3317021"/>
            <a:ext cx="2509911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66431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8784102" y="166255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989255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8191499" y="3317021"/>
            <a:ext cx="2509911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4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83719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5</a:t>
            </a:r>
            <a:r>
              <a:rPr lang="en-US" baseline="30000" dirty="0"/>
              <a:t>1 </a:t>
            </a:r>
            <a:r>
              <a:rPr lang="en-US" dirty="0"/>
              <a:t>=X</a:t>
            </a:r>
            <a:r>
              <a:rPr lang="en-US" baseline="-25000" dirty="0"/>
              <a:t>4</a:t>
            </a:r>
            <a:r>
              <a:rPr lang="en-US" baseline="30000" dirty="0"/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 terminate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8784102" y="166255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989255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4189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8596533" y="1679185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666870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4592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8596533" y="1679185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666870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baseline="30000" dirty="0"/>
              <a:t>2 </a:t>
            </a:r>
            <a:r>
              <a:rPr lang="en-US" dirty="0"/>
              <a:t>=X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 terminate</a:t>
            </a:r>
          </a:p>
        </p:txBody>
      </p:sp>
    </p:spTree>
    <p:extLst>
      <p:ext uri="{BB962C8B-B14F-4D97-AF65-F5344CB8AC3E}">
        <p14:creationId xmlns:p14="http://schemas.microsoft.com/office/powerpoint/2010/main" val="39659075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3</a:t>
            </a:r>
          </a:p>
        </p:txBody>
      </p:sp>
      <p:graphicFrame>
        <p:nvGraphicFramePr>
          <p:cNvPr id="10" name="Content Placeholder 3"/>
          <p:cNvGraphicFramePr>
            <a:graphicFrameLocks noGrp="1"/>
          </p:cNvGraphicFramePr>
          <p:nvPr>
            <p:ph idx="1"/>
          </p:nvPr>
        </p:nvGraphicFramePr>
        <p:xfrm>
          <a:off x="8818098" y="144919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3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818098" y="59106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20168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baseline="30000" dirty="0"/>
              <a:t>3</a:t>
            </a:r>
          </a:p>
        </p:txBody>
      </p:sp>
      <p:graphicFrame>
        <p:nvGraphicFramePr>
          <p:cNvPr id="10" name="Content Placeholder 3"/>
          <p:cNvGraphicFramePr>
            <a:graphicFrameLocks noGrp="1"/>
          </p:cNvGraphicFramePr>
          <p:nvPr>
            <p:ph idx="1"/>
          </p:nvPr>
        </p:nvGraphicFramePr>
        <p:xfrm>
          <a:off x="8818098" y="144919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3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818098" y="59106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47961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baseline="30000" dirty="0"/>
              <a:t>3</a:t>
            </a:r>
          </a:p>
        </p:txBody>
      </p:sp>
      <p:graphicFrame>
        <p:nvGraphicFramePr>
          <p:cNvPr id="10" name="Content Placeholder 3"/>
          <p:cNvGraphicFramePr>
            <a:graphicFrameLocks noGrp="1"/>
          </p:cNvGraphicFramePr>
          <p:nvPr>
            <p:ph idx="1"/>
          </p:nvPr>
        </p:nvGraphicFramePr>
        <p:xfrm>
          <a:off x="8818098" y="144919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3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818098" y="59106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2113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554F-2A36-49F3-A14D-3389F389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BCC7BB-1D06-4720-B412-065059009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144" y="1595271"/>
            <a:ext cx="5799240" cy="458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06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4</a:t>
            </a:r>
            <a:r>
              <a:rPr lang="en-US" baseline="30000" dirty="0"/>
              <a:t>3</a:t>
            </a:r>
          </a:p>
        </p:txBody>
      </p:sp>
      <p:graphicFrame>
        <p:nvGraphicFramePr>
          <p:cNvPr id="10" name="Content Placeholder 3"/>
          <p:cNvGraphicFramePr>
            <a:graphicFrameLocks noGrp="1"/>
          </p:cNvGraphicFramePr>
          <p:nvPr>
            <p:ph idx="1"/>
          </p:nvPr>
        </p:nvGraphicFramePr>
        <p:xfrm>
          <a:off x="8818098" y="144919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3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818098" y="59106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270009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5</a:t>
            </a:r>
            <a:r>
              <a:rPr lang="en-US" baseline="30000" dirty="0"/>
              <a:t>3</a:t>
            </a:r>
          </a:p>
        </p:txBody>
      </p:sp>
      <p:graphicFrame>
        <p:nvGraphicFramePr>
          <p:cNvPr id="10" name="Content Placeholder 3"/>
          <p:cNvGraphicFramePr>
            <a:graphicFrameLocks noGrp="1"/>
          </p:cNvGraphicFramePr>
          <p:nvPr>
            <p:ph idx="1"/>
          </p:nvPr>
        </p:nvGraphicFramePr>
        <p:xfrm>
          <a:off x="8818098" y="144919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3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818098" y="59106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75033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 noGrp="1"/>
          </p:cNvGraphicFramePr>
          <p:nvPr>
            <p:ph idx="1"/>
          </p:nvPr>
        </p:nvGraphicFramePr>
        <p:xfrm>
          <a:off x="8818098" y="1449192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3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818098" y="59106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6</a:t>
            </a:r>
            <a:r>
              <a:rPr lang="en-US" baseline="30000" dirty="0"/>
              <a:t>3 </a:t>
            </a:r>
            <a:r>
              <a:rPr lang="en-US" dirty="0"/>
              <a:t>=X</a:t>
            </a:r>
            <a:r>
              <a:rPr lang="en-US" baseline="-25000" dirty="0"/>
              <a:t>5</a:t>
            </a:r>
            <a:r>
              <a:rPr lang="en-US" baseline="30000" dirty="0"/>
              <a:t>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 terminate</a:t>
            </a:r>
          </a:p>
        </p:txBody>
      </p:sp>
    </p:spTree>
    <p:extLst>
      <p:ext uri="{BB962C8B-B14F-4D97-AF65-F5344CB8AC3E}">
        <p14:creationId xmlns:p14="http://schemas.microsoft.com/office/powerpoint/2010/main" val="4145168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8191499" y="3317022"/>
            <a:ext cx="3034519" cy="1283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baseline="30000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8359728" y="1640400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427720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274011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47265" y="190912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8359728" y="1640400"/>
          <a:ext cx="11734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2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427720" y="7762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  <a:r>
              <a:rPr lang="en-US" sz="2800" b="1" baseline="30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191499" y="3317021"/>
            <a:ext cx="3034519" cy="219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Iteration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baseline="30000" dirty="0"/>
              <a:t>4 </a:t>
            </a:r>
            <a:r>
              <a:rPr lang="en-US" dirty="0"/>
              <a:t>=X</a:t>
            </a:r>
            <a:r>
              <a:rPr lang="en-US" baseline="-25000" dirty="0"/>
              <a:t>1</a:t>
            </a:r>
            <a:r>
              <a:rPr lang="en-US" baseline="30000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30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Process terminate</a:t>
            </a:r>
          </a:p>
        </p:txBody>
      </p:sp>
    </p:spTree>
    <p:extLst>
      <p:ext uri="{BB962C8B-B14F-4D97-AF65-F5344CB8AC3E}">
        <p14:creationId xmlns:p14="http://schemas.microsoft.com/office/powerpoint/2010/main" val="1231575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015548" y="226489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1045111" y="1502289"/>
            <a:ext cx="5580772" cy="76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 the convex hull is</a:t>
            </a:r>
          </a:p>
        </p:txBody>
      </p:sp>
    </p:spTree>
    <p:extLst>
      <p:ext uri="{BB962C8B-B14F-4D97-AF65-F5344CB8AC3E}">
        <p14:creationId xmlns:p14="http://schemas.microsoft.com/office/powerpoint/2010/main" val="2991176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Convex Hull drawbacks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8200" y="2405576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1045110" y="1502289"/>
            <a:ext cx="6368563" cy="76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Convex hull is the minimal of convex set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91108" y="241729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552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997" y="258178"/>
            <a:ext cx="10515600" cy="1325563"/>
          </a:xfrm>
        </p:spPr>
        <p:txBody>
          <a:bodyPr/>
          <a:lstStyle/>
          <a:p>
            <a:r>
              <a:rPr lang="en-US" b="1" dirty="0"/>
              <a:t>Convex Hull drawbacks solution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838200" y="2405576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1045110" y="1502289"/>
            <a:ext cx="8985155" cy="76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 horizontal, vertical dimensions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591108" y="2417299"/>
          <a:ext cx="4762692" cy="3689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68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8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98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3431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2450-FE63-416E-9115-707E13F8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D93E74-FD36-4F44-9D3C-B53318D4A7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thinning of set A by a structuring element B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⊗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−(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D93E74-FD36-4F44-9D3C-B53318D4A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1B71CBF4-43F0-450D-B074-414BA99F593F}"/>
              </a:ext>
            </a:extLst>
          </p:cNvPr>
          <p:cNvSpPr/>
          <p:nvPr/>
        </p:nvSpPr>
        <p:spPr>
          <a:xfrm>
            <a:off x="3905572" y="2363492"/>
            <a:ext cx="216977" cy="224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BF6B84-F177-485F-B40F-981C65CE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939" y="2409340"/>
            <a:ext cx="112242" cy="133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0F20E-6C46-4D27-B167-881F0550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182" y="2723154"/>
            <a:ext cx="2331042" cy="578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2550F6-83A2-436C-83F8-D21DE40611AC}"/>
              </a:ext>
            </a:extLst>
          </p:cNvPr>
          <p:cNvSpPr txBox="1"/>
          <p:nvPr/>
        </p:nvSpPr>
        <p:spPr>
          <a:xfrm>
            <a:off x="906651" y="3799231"/>
            <a:ext cx="83845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 sequence of structuring element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Every B</a:t>
            </a:r>
            <a:r>
              <a:rPr lang="en-US" sz="2800" baseline="30000" dirty="0"/>
              <a:t>i</a:t>
            </a:r>
            <a:r>
              <a:rPr lang="en-US" sz="2800" dirty="0"/>
              <a:t> is the rotated version of B</a:t>
            </a:r>
            <a:r>
              <a:rPr lang="en-US" sz="2800" baseline="30000" dirty="0"/>
              <a:t>i-1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Thinning is defined by  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60E9D8-08B5-4299-A39B-561B3560E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620" y="3741787"/>
            <a:ext cx="3290323" cy="581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1F47B8-B894-4E2D-9E5E-87E6C03F8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86" y="4700763"/>
            <a:ext cx="5472920" cy="51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94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09150" y="1558167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760871" y="1571418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05967" y="1551541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411305" y="1531662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716645" y="1525035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968976" y="1505158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261061" y="1498532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579654" y="1478653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139481" y="243371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17296" y="243371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38133" y="243371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3743" y="243371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430101" y="243371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30190" y="243371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003896" y="243371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303985" y="243371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8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302033" y="3856761"/>
          <a:ext cx="426642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2304755" y="556846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Set A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25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C8E3-634F-42E0-8C79-3108D572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Erosion 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2B3F11-F461-4DAF-AB24-8C4B628753C5}"/>
              </a:ext>
            </a:extLst>
          </p:cNvPr>
          <p:cNvSpPr/>
          <p:nvPr/>
        </p:nvSpPr>
        <p:spPr>
          <a:xfrm>
            <a:off x="1369422" y="1825625"/>
            <a:ext cx="2916331" cy="639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B7EA1B-E696-4992-812D-D5FA367D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85" y="1881285"/>
            <a:ext cx="9861896" cy="448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66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2883" y="1549660"/>
          <a:ext cx="426642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868608" y="1867656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672353" y="1462909"/>
          <a:ext cx="426642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500466" y="2771336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58193" y="4427801"/>
          <a:ext cx="426642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897966" y="4641777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24730" y="5556739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2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695800" y="4377788"/>
          <a:ext cx="426642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397FF5C-DD33-1775-2222-A1F4C179B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17" y="3418481"/>
            <a:ext cx="2752725" cy="590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57EEB1-D66B-8AA5-9D80-CABAB7285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411" y="6231988"/>
            <a:ext cx="2489431" cy="5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10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9412" y="1690688"/>
          <a:ext cx="426642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14263" y="1690688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46429" y="2572858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99559" y="1604702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44722" y="4415896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340967" y="4457742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003405" y="535979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4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308937" y="4258807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26C0FE9E-CB95-5DE5-CC45-E0320A7FC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021" y="3572995"/>
            <a:ext cx="2695575" cy="60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AFBBA4-C399-C301-2869-FAAFB4DDC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221" y="6197600"/>
            <a:ext cx="26193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84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70512" y="1571878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605298" y="1567238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433202" y="1651050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230836" y="2475914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5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8027" y="4265296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69622" y="4234290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230836" y="516284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6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442581" y="4221565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D67DBE9-781F-CF53-8A38-D5B83ADE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548" y="3568111"/>
            <a:ext cx="2705100" cy="60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44AA3B-A1E0-62F2-74A2-3DF6D73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323" y="6192837"/>
            <a:ext cx="26003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163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77547" y="1534636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265837" y="1540735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008672" y="2475914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7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299560" y="1534636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8199694" y="323322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A</a:t>
            </a:r>
            <a:r>
              <a:rPr lang="en-US" b="1" baseline="-25000" dirty="0">
                <a:solidFill>
                  <a:schemeClr val="tx1"/>
                </a:solidFill>
              </a:rPr>
              <a:t>8</a:t>
            </a:r>
            <a:r>
              <a:rPr lang="en-US" b="1" dirty="0">
                <a:solidFill>
                  <a:schemeClr val="tx1"/>
                </a:solidFill>
              </a:rPr>
              <a:t> = A</a:t>
            </a:r>
            <a:r>
              <a:rPr lang="en-US" b="1" baseline="-25000" dirty="0">
                <a:solidFill>
                  <a:schemeClr val="tx1"/>
                </a:solidFill>
              </a:rPr>
              <a:t>7</a:t>
            </a:r>
            <a:r>
              <a:rPr lang="en-US" b="1" dirty="0">
                <a:solidFill>
                  <a:schemeClr val="tx1"/>
                </a:solidFill>
              </a:rPr>
              <a:t>        B</a:t>
            </a:r>
            <a:r>
              <a:rPr lang="en-US" b="1" baseline="30000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660" y="3566600"/>
            <a:ext cx="276225" cy="247650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72858" y="4147625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284341" y="4147625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008672" y="5102683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8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7378671" y="4161405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8370496" y="5791200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A</a:t>
            </a:r>
            <a:r>
              <a:rPr lang="en-US" b="1" baseline="-25000" dirty="0">
                <a:solidFill>
                  <a:schemeClr val="tx1"/>
                </a:solidFill>
              </a:rPr>
              <a:t>9</a:t>
            </a:r>
            <a:r>
              <a:rPr lang="en-US" b="1" dirty="0">
                <a:solidFill>
                  <a:schemeClr val="tx1"/>
                </a:solidFill>
              </a:rPr>
              <a:t> = A</a:t>
            </a:r>
            <a:r>
              <a:rPr lang="en-US" b="1" baseline="-25000" dirty="0">
                <a:solidFill>
                  <a:schemeClr val="tx1"/>
                </a:solidFill>
              </a:rPr>
              <a:t>8</a:t>
            </a:r>
            <a:r>
              <a:rPr lang="en-US" b="1" dirty="0">
                <a:solidFill>
                  <a:schemeClr val="tx1"/>
                </a:solidFill>
              </a:rPr>
              <a:t>        B</a:t>
            </a:r>
            <a:r>
              <a:rPr lang="en-US" b="1" baseline="30000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462" y="6124575"/>
            <a:ext cx="2762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08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Thinning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69908" y="1558882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19968" y="1558167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050299" y="2433711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348191" y="1465555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581512" y="3174609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A</a:t>
            </a:r>
            <a:r>
              <a:rPr lang="en-US" b="1" baseline="-25000" dirty="0">
                <a:solidFill>
                  <a:schemeClr val="tx1"/>
                </a:solidFill>
              </a:rPr>
              <a:t>10</a:t>
            </a:r>
            <a:r>
              <a:rPr lang="en-US" b="1" dirty="0">
                <a:solidFill>
                  <a:schemeClr val="tx1"/>
                </a:solidFill>
              </a:rPr>
              <a:t> = A</a:t>
            </a:r>
            <a:r>
              <a:rPr lang="en-US" b="1" baseline="-25000" dirty="0">
                <a:solidFill>
                  <a:schemeClr val="tx1"/>
                </a:solidFill>
              </a:rPr>
              <a:t>9</a:t>
            </a:r>
            <a:r>
              <a:rPr lang="en-US" b="1" dirty="0">
                <a:solidFill>
                  <a:schemeClr val="tx1"/>
                </a:solidFill>
              </a:rPr>
              <a:t>        B</a:t>
            </a:r>
            <a:r>
              <a:rPr lang="en-US" b="1" baseline="300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478" y="3507984"/>
            <a:ext cx="276225" cy="24765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51152" y="4215178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393874" y="4286482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050299" y="5148775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2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357570" y="4180619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8410355" y="5831059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A</a:t>
            </a:r>
            <a:r>
              <a:rPr lang="en-US" b="1" baseline="-25000" dirty="0">
                <a:solidFill>
                  <a:schemeClr val="tx1"/>
                </a:solidFill>
              </a:rPr>
              <a:t>11</a:t>
            </a:r>
            <a:r>
              <a:rPr lang="en-US" b="1" dirty="0">
                <a:solidFill>
                  <a:schemeClr val="tx1"/>
                </a:solidFill>
              </a:rPr>
              <a:t> = A</a:t>
            </a:r>
            <a:r>
              <a:rPr lang="en-US" b="1" baseline="-25000" dirty="0">
                <a:solidFill>
                  <a:schemeClr val="tx1"/>
                </a:solidFill>
              </a:rPr>
              <a:t>10</a:t>
            </a:r>
            <a:r>
              <a:rPr lang="en-US" b="1" dirty="0">
                <a:solidFill>
                  <a:schemeClr val="tx1"/>
                </a:solidFill>
              </a:rPr>
              <a:t>        B</a:t>
            </a:r>
            <a:r>
              <a:rPr lang="en-US" b="1" baseline="30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321" y="6164434"/>
            <a:ext cx="2762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94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61349" y="1521825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57991" y="1509338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090157" y="2391508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580309" y="1454052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42592" y="4152705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270628" y="4176388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933066" y="5078437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4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575620" y="4137159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8410355" y="5831059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A</a:t>
            </a:r>
            <a:r>
              <a:rPr lang="en-US" b="1" baseline="-25000" dirty="0">
                <a:solidFill>
                  <a:schemeClr val="tx1"/>
                </a:solidFill>
              </a:rPr>
              <a:t>13</a:t>
            </a:r>
            <a:r>
              <a:rPr lang="en-US" b="1" dirty="0">
                <a:solidFill>
                  <a:schemeClr val="tx1"/>
                </a:solidFill>
              </a:rPr>
              <a:t> = A</a:t>
            </a:r>
            <a:r>
              <a:rPr lang="en-US" b="1" baseline="-25000" dirty="0">
                <a:solidFill>
                  <a:schemeClr val="tx1"/>
                </a:solidFill>
              </a:rPr>
              <a:t>12</a:t>
            </a:r>
            <a:r>
              <a:rPr lang="en-US" b="1" dirty="0">
                <a:solidFill>
                  <a:schemeClr val="tx1"/>
                </a:solidFill>
              </a:rPr>
              <a:t>        B</a:t>
            </a:r>
            <a:r>
              <a:rPr lang="en-US" b="1" baseline="300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321" y="6164434"/>
            <a:ext cx="276225" cy="2476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03432" y="3085514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A</a:t>
            </a:r>
            <a:r>
              <a:rPr lang="en-US" b="1" baseline="-25000" dirty="0">
                <a:solidFill>
                  <a:schemeClr val="tx1"/>
                </a:solidFill>
              </a:rPr>
              <a:t>12</a:t>
            </a:r>
            <a:r>
              <a:rPr lang="en-US" b="1" dirty="0">
                <a:solidFill>
                  <a:schemeClr val="tx1"/>
                </a:solidFill>
              </a:rPr>
              <a:t> = A</a:t>
            </a:r>
            <a:r>
              <a:rPr lang="en-US" b="1" baseline="-25000" dirty="0">
                <a:solidFill>
                  <a:schemeClr val="tx1"/>
                </a:solidFill>
              </a:rPr>
              <a:t>11</a:t>
            </a:r>
            <a:r>
              <a:rPr lang="en-US" b="1" dirty="0">
                <a:solidFill>
                  <a:schemeClr val="tx1"/>
                </a:solidFill>
              </a:rPr>
              <a:t>        B</a:t>
            </a:r>
            <a:r>
              <a:rPr lang="en-US" b="1" baseline="300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398" y="3418889"/>
            <a:ext cx="2762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31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368" y="1534635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23943" y="1510968"/>
          <a:ext cx="116177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2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67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037399" y="2419644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B</a:t>
            </a:r>
            <a:r>
              <a:rPr lang="en-US" b="1" baseline="30000" dirty="0">
                <a:solidFill>
                  <a:schemeClr val="tx1"/>
                </a:solidFill>
              </a:rPr>
              <a:t>5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432599" y="1451488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508829" y="318633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A</a:t>
            </a:r>
            <a:r>
              <a:rPr lang="en-US" b="1" baseline="-25000" dirty="0">
                <a:solidFill>
                  <a:schemeClr val="tx1"/>
                </a:solidFill>
              </a:rPr>
              <a:t>14</a:t>
            </a:r>
            <a:r>
              <a:rPr lang="en-US" b="1" dirty="0">
                <a:solidFill>
                  <a:schemeClr val="tx1"/>
                </a:solidFill>
              </a:rPr>
              <a:t> = A</a:t>
            </a:r>
            <a:r>
              <a:rPr lang="en-US" b="1" baseline="-25000" dirty="0">
                <a:solidFill>
                  <a:schemeClr val="tx1"/>
                </a:solidFill>
              </a:rPr>
              <a:t>13</a:t>
            </a:r>
            <a:r>
              <a:rPr lang="en-US" b="1" dirty="0">
                <a:solidFill>
                  <a:schemeClr val="tx1"/>
                </a:solidFill>
              </a:rPr>
              <a:t>        B</a:t>
            </a:r>
            <a:r>
              <a:rPr lang="en-US" b="1" baseline="300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795" y="3519707"/>
            <a:ext cx="276225" cy="2476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7120" y="4597792"/>
            <a:ext cx="344776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</a:t>
            </a:r>
            <a:r>
              <a:rPr lang="en-US" sz="3200" b="1" dirty="0">
                <a:solidFill>
                  <a:schemeClr val="tx1"/>
                </a:solidFill>
              </a:rPr>
              <a:t>No more change</a:t>
            </a:r>
            <a:endParaRPr lang="en-US" sz="3200" b="1" baseline="30000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867393" y="4100732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28129" y="5943600"/>
            <a:ext cx="515230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</a:t>
            </a:r>
            <a:r>
              <a:rPr lang="en-US" sz="3200" b="1" dirty="0">
                <a:solidFill>
                  <a:schemeClr val="tx1"/>
                </a:solidFill>
              </a:rPr>
              <a:t>converted to m-connectivity</a:t>
            </a:r>
            <a:endParaRPr lang="en-US" sz="3200" b="1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95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0059-22C3-4305-BE85-D164148B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Thickening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479B0-03FA-4873-A21F-1A82D6C30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Dual of Thinning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Operation        A=&gt; A</a:t>
            </a:r>
            <a:r>
              <a:rPr lang="en-US" baseline="30000" dirty="0"/>
              <a:t>c</a:t>
            </a:r>
          </a:p>
          <a:p>
            <a:pPr marL="0" indent="0">
              <a:buNone/>
            </a:pPr>
            <a:r>
              <a:rPr lang="en-US" baseline="30000" dirty="0"/>
              <a:t> </a:t>
            </a:r>
            <a:r>
              <a:rPr lang="en-US" dirty="0"/>
              <a:t>                            Calculate thinning of A</a:t>
            </a:r>
            <a:r>
              <a:rPr lang="en-US" baseline="30000" dirty="0"/>
              <a:t>c</a:t>
            </a:r>
          </a:p>
          <a:p>
            <a:pPr marL="0" indent="0">
              <a:buNone/>
            </a:pPr>
            <a:r>
              <a:rPr lang="en-US" baseline="30000" dirty="0"/>
              <a:t>                                           </a:t>
            </a:r>
            <a:r>
              <a:rPr lang="en-US" dirty="0"/>
              <a:t>Then again calculate the complement of Thinning of A</a:t>
            </a:r>
            <a:r>
              <a:rPr lang="en-US" baseline="30000" dirty="0"/>
              <a:t>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C04E-87B5-460B-B175-9760DF14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5" y="1825625"/>
            <a:ext cx="3569846" cy="561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E88ED5-AC83-45DD-B802-7EF453A64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92" y="2606917"/>
            <a:ext cx="5921241" cy="7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98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Thickening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61349" y="1521825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94045" y="1308465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4274403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703423" y="4272058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520476" y="3165232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Set A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93141" y="2996419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A</a:t>
            </a:r>
            <a:r>
              <a:rPr lang="en-US" b="1" baseline="30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9971" y="5943600"/>
            <a:ext cx="173032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Thinning of A</a:t>
            </a:r>
            <a:r>
              <a:rPr lang="en-US" b="1" baseline="30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68057" y="5943600"/>
            <a:ext cx="31218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Complement of thinning A</a:t>
            </a:r>
            <a:r>
              <a:rPr lang="en-US" b="1" baseline="30000" dirty="0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694337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Thickening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54760"/>
              </p:ext>
            </p:extLst>
          </p:nvPr>
        </p:nvGraphicFramePr>
        <p:xfrm>
          <a:off x="1186911" y="2883877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829322" y="4656049"/>
            <a:ext cx="312186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Thickening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BA6558-36C7-45C5-85BD-0630F8CFB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29622"/>
              </p:ext>
            </p:extLst>
          </p:nvPr>
        </p:nvGraphicFramePr>
        <p:xfrm>
          <a:off x="6500248" y="2883877"/>
          <a:ext cx="4266427" cy="18825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7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785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991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9549931-3790-4FDF-90AD-7E46AAD44766}"/>
              </a:ext>
            </a:extLst>
          </p:cNvPr>
          <p:cNvSpPr/>
          <p:nvPr/>
        </p:nvSpPr>
        <p:spPr>
          <a:xfrm>
            <a:off x="6500248" y="4656049"/>
            <a:ext cx="434081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final result with no disconnected points</a:t>
            </a:r>
            <a:endParaRPr lang="en-US" b="1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9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1257-1D8E-4B0D-9B94-24E867A9D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49E60-4891-4D7C-9668-66A38EF05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Dilation grows or thickens object</a:t>
            </a:r>
          </a:p>
          <a:p>
            <a:r>
              <a:rPr lang="en-US" dirty="0"/>
              <a:t>The dilation of A and B is set of all displacement z, such that     and A overlap by at least one element.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0F5A6-F5CF-476A-88B4-5BBA2716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726" y="2418679"/>
            <a:ext cx="214503" cy="372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900C0-F249-4820-BF96-5D714EAF0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34" y="3773722"/>
            <a:ext cx="5628909" cy="177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640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Skeletons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skeleton of A can be expressed in term of erosion and openings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EF4B6-0A02-4675-8E04-BF37ECEDF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539" y="2726562"/>
            <a:ext cx="3048000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FEC322-4B60-4F35-8877-B5F7388C7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589" y="3690729"/>
            <a:ext cx="5410200" cy="60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0B11E-27A2-407C-8FF2-3822B027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589" y="4448445"/>
            <a:ext cx="6057900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E49ACE-039B-4C6A-85BC-AFB586278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89" y="5115541"/>
            <a:ext cx="43148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055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A5F7D-6EF3-44CC-93B2-1DEF4D72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448" y="1565218"/>
            <a:ext cx="7205690" cy="49276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B83198-075E-4D06-8151-D2D6F49B3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Skeletons</a:t>
            </a:r>
          </a:p>
        </p:txBody>
      </p:sp>
    </p:spTree>
    <p:extLst>
      <p:ext uri="{BB962C8B-B14F-4D97-AF65-F5344CB8AC3E}">
        <p14:creationId xmlns:p14="http://schemas.microsoft.com/office/powerpoint/2010/main" val="18445166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Skeletons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skeleton we can retrieved original points set 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D17B4-2BD0-4855-9B4D-818503ED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881312"/>
            <a:ext cx="3867150" cy="1095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A4185-ABDE-46A1-8268-66DA0D32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72" y="4547453"/>
            <a:ext cx="8359753" cy="9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74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1674" y="1465253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31279" y="1521121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242960" y="1535189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26504" y="1521121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294455" y="1507052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219385" y="1492985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841956" y="5502681"/>
          <a:ext cx="90814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" y="878168"/>
            <a:ext cx="1035514" cy="488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43" y="944074"/>
            <a:ext cx="1524833" cy="4225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90" y="944074"/>
            <a:ext cx="973822" cy="482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19" y="689317"/>
            <a:ext cx="1062131" cy="677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955" y="847762"/>
            <a:ext cx="1757623" cy="6151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593" y="647302"/>
            <a:ext cx="1587451" cy="7613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376246" y="566928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k=0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D8999-F518-4F17-B91E-7DC2E66DA353}"/>
              </a:ext>
            </a:extLst>
          </p:cNvPr>
          <p:cNvSpPr txBox="1"/>
          <p:nvPr/>
        </p:nvSpPr>
        <p:spPr>
          <a:xfrm>
            <a:off x="7270044" y="5847644"/>
            <a:ext cx="44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8FEE7-342B-4004-AE0C-7D54BD75E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2595" y="624866"/>
            <a:ext cx="1924930" cy="7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81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1674" y="1465253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31279" y="1521121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242960" y="1535189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26504" y="1521121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294455" y="1507052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219385" y="1492985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841956" y="5502681"/>
          <a:ext cx="90814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" y="878168"/>
            <a:ext cx="1035514" cy="488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43" y="944074"/>
            <a:ext cx="1524833" cy="4225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90" y="944074"/>
            <a:ext cx="973822" cy="482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19" y="689317"/>
            <a:ext cx="1062131" cy="677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955" y="847762"/>
            <a:ext cx="1757623" cy="6151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593" y="647302"/>
            <a:ext cx="1587451" cy="7613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376246" y="566928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k=1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3D4E7-EDDB-42DB-8887-1A853978C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8379" y="689315"/>
            <a:ext cx="1696974" cy="67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675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1674" y="1465253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31279" y="1521121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242960" y="1535189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26504" y="1521121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294455" y="1507052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219385" y="1492985"/>
          <a:ext cx="173814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8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841956" y="5502681"/>
          <a:ext cx="90814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8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" y="878168"/>
            <a:ext cx="1035514" cy="488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143" y="944074"/>
            <a:ext cx="1524833" cy="4225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90" y="944074"/>
            <a:ext cx="973822" cy="482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719" y="689317"/>
            <a:ext cx="1062131" cy="6773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955" y="847762"/>
            <a:ext cx="1757623" cy="6151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1593" y="647302"/>
            <a:ext cx="1587451" cy="7613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376246" y="566928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k=2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719" y="5233475"/>
            <a:ext cx="906916" cy="590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5191" y="5233475"/>
            <a:ext cx="766250" cy="795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7C0248-463C-43AE-AC07-BCD840025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2067" y="617241"/>
            <a:ext cx="1905059" cy="7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708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BC1A2B1-B36C-44D9-BEA2-67F1D1E0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Pruning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D1F51E-860E-4F07-8253-848C6CC5F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Removing parasitic component</a:t>
            </a:r>
          </a:p>
          <a:p>
            <a:r>
              <a:rPr lang="en-US" dirty="0"/>
              <a:t>Essential Complement to thinning and skeletonizing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98EA3E-0180-4166-AF4C-686C834D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69" y="3003200"/>
            <a:ext cx="2466975" cy="619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D547D9-590E-4399-AAB1-E2982FE23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969" y="3622325"/>
            <a:ext cx="2960349" cy="980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202BE-BF20-4B86-A11E-40FA96EC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969" y="4602998"/>
            <a:ext cx="3267075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1D300F-B880-468D-9E1C-7ED575ABD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969" y="5210927"/>
            <a:ext cx="26193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94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6711-BF9B-4AC8-811A-FE380194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F003-F4FB-407A-A12A-E1CE2068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Structuring Elements</a:t>
            </a:r>
          </a:p>
          <a:p>
            <a:endParaRPr lang="en-US" dirty="0"/>
          </a:p>
        </p:txBody>
      </p:sp>
      <p:sp>
        <p:nvSpPr>
          <p:cNvPr id="5" name="AutoShape 3" descr="{\displaystyle B_{5}={\begin{bmatrix}1&amp;0&amp;0\\0&amp;1&amp;0\\0&amp;0&amp;0\end{bmatrix}}B_{6}={\begin{bmatrix}0&amp;0&amp;1\\0&amp;1&amp;0\\0&amp;0&amp;0\end{bmatrix}}B_{7}={\begin{bmatrix}0&amp;0&amp;0\\0&amp;1&amp;0\\0&amp;0&amp;1\end{bmatrix}}B_{8}={\begin{bmatrix}0&amp;0&amp;0\\0&amp;1&amp;0\\1&amp;0&amp;0\end{bmatrix}}}">
            <a:extLst>
              <a:ext uri="{FF2B5EF4-FFF2-40B4-BE49-F238E27FC236}">
                <a16:creationId xmlns:a16="http://schemas.microsoft.com/office/drawing/2014/main" id="{3980CAB6-967B-4616-A74A-E515F4C8A9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85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F85EFA7-8775-4242-9235-7BBDF20B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5970" y="2577465"/>
            <a:ext cx="8056630" cy="101631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2EA2729-BDBC-49DB-81FE-CA9EE3851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3120" y="4001294"/>
            <a:ext cx="7945759" cy="1016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1FE44D-9D7C-4802-9986-AF881D395937}"/>
              </a:ext>
            </a:extLst>
          </p:cNvPr>
          <p:cNvSpPr txBox="1"/>
          <p:nvPr/>
        </p:nvSpPr>
        <p:spPr>
          <a:xfrm>
            <a:off x="2045970" y="5711191"/>
            <a:ext cx="36957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‘x’ indicates a “don’t care” condition</a:t>
            </a:r>
          </a:p>
        </p:txBody>
      </p:sp>
    </p:spTree>
    <p:extLst>
      <p:ext uri="{BB962C8B-B14F-4D97-AF65-F5344CB8AC3E}">
        <p14:creationId xmlns:p14="http://schemas.microsoft.com/office/powerpoint/2010/main" val="1323491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0892-40BE-4439-A594-A9DA6AA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765E3-8C8A-44DE-8B8C-CC46FB4B9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Step 1: Thinning</a:t>
            </a:r>
          </a:p>
          <a:p>
            <a:r>
              <a:rPr lang="en-US" dirty="0"/>
              <a:t>Apply this step a given (n) times to eliminate any branch with (n) or less pixels.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ED0097-57CC-4E9D-AFF7-D545B07B2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5562" y="3352800"/>
            <a:ext cx="2476501" cy="478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1EF700-4F9D-44C1-9D77-DFA6D2700C93}"/>
              </a:ext>
            </a:extLst>
          </p:cNvPr>
          <p:cNvSpPr txBox="1"/>
          <p:nvPr/>
        </p:nvSpPr>
        <p:spPr>
          <a:xfrm>
            <a:off x="937260" y="4038600"/>
            <a:ext cx="10149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Step 2: Find End Points</a:t>
            </a:r>
          </a:p>
          <a:p>
            <a:r>
              <a:rPr lang="en-US" sz="2800" dirty="0"/>
              <a:t>Wherever the structuring elements are satisfied, the center of the 3x3 matrix is considered an endpoint.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3D7A4A-0A32-4434-936B-729DC935B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9827" y="5423595"/>
            <a:ext cx="2827973" cy="103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440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AD2B-0D5A-480E-AC74-258E0717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061FF-4838-4582-ACE5-4ECFCD4C4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u="sng" dirty="0"/>
              <a:t>Step 3: Dilate End Points</a:t>
            </a:r>
          </a:p>
          <a:p>
            <a:pPr marL="0" indent="0">
              <a:buNone/>
            </a:pPr>
            <a:r>
              <a:rPr lang="en-US" sz="2400" dirty="0"/>
              <a:t>Perform dilation using a 3x3 matrix (H) consisting of all 1's and only insert 1's where the original image (A) also had a 1. Perform this for each endpoint in all direction (n) times.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u="sng" dirty="0"/>
              <a:t>Step 4: Union of X1 &amp; X3</a:t>
            </a:r>
          </a:p>
          <a:p>
            <a:pPr marL="0" indent="0">
              <a:buNone/>
            </a:pPr>
            <a:r>
              <a:rPr lang="en-US" sz="2400" dirty="0"/>
              <a:t>Take the result from step 1 and union it with step 3 to achieve the final results.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96A494-B792-428C-84DD-227E179D6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1337" y="3294698"/>
            <a:ext cx="4050983" cy="56914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9051689-A6ED-4D93-B29F-6F3B78DB7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1337" y="5500499"/>
            <a:ext cx="3086100" cy="5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</TotalTime>
  <Words>3401</Words>
  <Application>Microsoft Office PowerPoint</Application>
  <PresentationFormat>Widescreen</PresentationFormat>
  <Paragraphs>1459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Morphological Image Processing </vt:lpstr>
      <vt:lpstr>Preview </vt:lpstr>
      <vt:lpstr>Preliminaries</vt:lpstr>
      <vt:lpstr>Structuring Elements</vt:lpstr>
      <vt:lpstr>Erosion</vt:lpstr>
      <vt:lpstr>Erosion</vt:lpstr>
      <vt:lpstr>Erosion  Example</vt:lpstr>
      <vt:lpstr>Erosion  Example</vt:lpstr>
      <vt:lpstr>Dilation</vt:lpstr>
      <vt:lpstr>Dilation Example</vt:lpstr>
      <vt:lpstr>Dilation Example</vt:lpstr>
      <vt:lpstr>PowerPoint Presentation</vt:lpstr>
      <vt:lpstr>PowerPoint Presentation</vt:lpstr>
      <vt:lpstr>Duality </vt:lpstr>
      <vt:lpstr>Opening</vt:lpstr>
      <vt:lpstr>Closing </vt:lpstr>
      <vt:lpstr>PowerPoint Presentation</vt:lpstr>
      <vt:lpstr>PowerPoint Presentation</vt:lpstr>
      <vt:lpstr>Opening and Closing</vt:lpstr>
      <vt:lpstr>The Hit-or-Miss Transform</vt:lpstr>
      <vt:lpstr>Hit-or-Miss Transformation</vt:lpstr>
      <vt:lpstr>Hit-or-Miss Transformation</vt:lpstr>
      <vt:lpstr>Hit-or-Miss Transformation</vt:lpstr>
      <vt:lpstr>Hit-or-Miss Transformation</vt:lpstr>
      <vt:lpstr>Hit-or-Miss Transformation</vt:lpstr>
      <vt:lpstr>Boundary Extraction</vt:lpstr>
      <vt:lpstr>Boundary Extraction</vt:lpstr>
      <vt:lpstr>Boundary Extraction</vt:lpstr>
      <vt:lpstr>Boundary Extraction</vt:lpstr>
      <vt:lpstr>Boundary Extraction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Hole Filling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Extraction of Connected Components</vt:lpstr>
      <vt:lpstr>Convex Hull</vt:lpstr>
      <vt:lpstr>Convex Hull</vt:lpstr>
      <vt:lpstr>PowerPoint Presentation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</vt:lpstr>
      <vt:lpstr>Convex Hull drawbacks</vt:lpstr>
      <vt:lpstr>Convex Hull drawbacks solution</vt:lpstr>
      <vt:lpstr>Thinning</vt:lpstr>
      <vt:lpstr>Thinning</vt:lpstr>
      <vt:lpstr>Thinning</vt:lpstr>
      <vt:lpstr>Thinning</vt:lpstr>
      <vt:lpstr>Thinning</vt:lpstr>
      <vt:lpstr>Thinning</vt:lpstr>
      <vt:lpstr>Thinning</vt:lpstr>
      <vt:lpstr>Thinning</vt:lpstr>
      <vt:lpstr>Thinning</vt:lpstr>
      <vt:lpstr>Thickening</vt:lpstr>
      <vt:lpstr>Thickening</vt:lpstr>
      <vt:lpstr>Thickening</vt:lpstr>
      <vt:lpstr>Skeletons</vt:lpstr>
      <vt:lpstr>Skeletons</vt:lpstr>
      <vt:lpstr>Skeletons</vt:lpstr>
      <vt:lpstr>PowerPoint Presentation</vt:lpstr>
      <vt:lpstr>PowerPoint Presentation</vt:lpstr>
      <vt:lpstr>PowerPoint Presentation</vt:lpstr>
      <vt:lpstr>Pruning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Pruning</vt:lpstr>
      <vt:lpstr>Morphological Reconstruction</vt:lpstr>
      <vt:lpstr>Geodesic dilation and erosion </vt:lpstr>
      <vt:lpstr>PowerPoint Presentation</vt:lpstr>
      <vt:lpstr>Geodesic erosion </vt:lpstr>
      <vt:lpstr>Morphological reconstruction by dilation and by erosion</vt:lpstr>
      <vt:lpstr>PowerPoint Presentation</vt:lpstr>
      <vt:lpstr>Opening by reconstruction:</vt:lpstr>
      <vt:lpstr>PowerPoint Presentation</vt:lpstr>
      <vt:lpstr>Filling holes: </vt:lpstr>
      <vt:lpstr>PowerPoint Presentation</vt:lpstr>
      <vt:lpstr>Border clearing: </vt:lpstr>
      <vt:lpstr>PowerPoint Presentation</vt:lpstr>
      <vt:lpstr>Gray scale Image</vt:lpstr>
      <vt:lpstr>Structuring elements</vt:lpstr>
      <vt:lpstr>Erosion for Gray scale Image</vt:lpstr>
      <vt:lpstr>Erosion– Gray-Scale</vt:lpstr>
      <vt:lpstr>Dilation – Gray-Scale</vt:lpstr>
      <vt:lpstr>Dilation – Gray-Scale</vt:lpstr>
      <vt:lpstr>Erosion and Dilation for Gray scale image</vt:lpstr>
      <vt:lpstr>Opening and Closing for Gray scale Image</vt:lpstr>
      <vt:lpstr>Some basic Gray-Scale Morphological Algorithms</vt:lpstr>
      <vt:lpstr>Morphological Smoothing</vt:lpstr>
      <vt:lpstr>Morphological Smoothing</vt:lpstr>
      <vt:lpstr>Morphological gradient </vt:lpstr>
      <vt:lpstr>Morphological gradient </vt:lpstr>
      <vt:lpstr>Top-hat and bottom-hat transformations</vt:lpstr>
      <vt:lpstr>Top-hat and bottom-hat transformations</vt:lpstr>
      <vt:lpstr>Granulometry</vt:lpstr>
      <vt:lpstr>Granulometry</vt:lpstr>
      <vt:lpstr>PowerPoint Presentation</vt:lpstr>
      <vt:lpstr>Textural segmentation</vt:lpstr>
      <vt:lpstr>Textural segmentation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Morphological Image Processing </dc:title>
  <dc:creator>sunanda</dc:creator>
  <cp:lastModifiedBy>Sunanda_Das</cp:lastModifiedBy>
  <cp:revision>135</cp:revision>
  <dcterms:created xsi:type="dcterms:W3CDTF">2019-04-07T16:05:39Z</dcterms:created>
  <dcterms:modified xsi:type="dcterms:W3CDTF">2022-06-05T09:13:55Z</dcterms:modified>
</cp:coreProperties>
</file>